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0" r:id="rId1"/>
  </p:sldMasterIdLst>
  <p:notesMasterIdLst>
    <p:notesMasterId r:id="rId48"/>
  </p:notesMasterIdLst>
  <p:sldIdLst>
    <p:sldId id="377" r:id="rId2"/>
    <p:sldId id="379" r:id="rId3"/>
    <p:sldId id="497" r:id="rId4"/>
    <p:sldId id="381" r:id="rId5"/>
    <p:sldId id="383" r:id="rId6"/>
    <p:sldId id="384" r:id="rId7"/>
    <p:sldId id="396" r:id="rId8"/>
    <p:sldId id="391" r:id="rId9"/>
    <p:sldId id="407" r:id="rId10"/>
    <p:sldId id="400" r:id="rId11"/>
    <p:sldId id="410" r:id="rId12"/>
    <p:sldId id="414" r:id="rId13"/>
    <p:sldId id="418" r:id="rId14"/>
    <p:sldId id="366" r:id="rId15"/>
    <p:sldId id="423" r:id="rId16"/>
    <p:sldId id="422" r:id="rId17"/>
    <p:sldId id="424" r:id="rId18"/>
    <p:sldId id="426" r:id="rId19"/>
    <p:sldId id="427" r:id="rId20"/>
    <p:sldId id="349" r:id="rId21"/>
    <p:sldId id="351" r:id="rId22"/>
    <p:sldId id="496" r:id="rId23"/>
    <p:sldId id="429" r:id="rId24"/>
    <p:sldId id="431" r:id="rId25"/>
    <p:sldId id="430" r:id="rId26"/>
    <p:sldId id="432" r:id="rId27"/>
    <p:sldId id="461" r:id="rId28"/>
    <p:sldId id="404" r:id="rId29"/>
    <p:sldId id="440" r:id="rId30"/>
    <p:sldId id="441" r:id="rId31"/>
    <p:sldId id="405" r:id="rId32"/>
    <p:sldId id="442" r:id="rId33"/>
    <p:sldId id="444" r:id="rId34"/>
    <p:sldId id="445" r:id="rId35"/>
    <p:sldId id="454" r:id="rId36"/>
    <p:sldId id="455" r:id="rId37"/>
    <p:sldId id="456" r:id="rId38"/>
    <p:sldId id="358" r:id="rId39"/>
    <p:sldId id="459" r:id="rId40"/>
    <p:sldId id="460" r:id="rId41"/>
    <p:sldId id="347" r:id="rId42"/>
    <p:sldId id="465" r:id="rId43"/>
    <p:sldId id="469" r:id="rId44"/>
    <p:sldId id="362" r:id="rId45"/>
    <p:sldId id="363" r:id="rId46"/>
    <p:sldId id="474" r:id="rId47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Berlin Sans FB Demi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Berlin Sans FB Demi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Berlin Sans FB Demi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Berlin Sans FB Dem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7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261A14"/>
    <a:srgbClr val="220EB2"/>
    <a:srgbClr val="008000"/>
    <a:srgbClr val="196713"/>
    <a:srgbClr val="00B400"/>
    <a:srgbClr val="00CC00"/>
    <a:srgbClr val="FF9900"/>
    <a:srgbClr val="11470D"/>
    <a:srgbClr val="228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14" autoAdjust="0"/>
    <p:restoredTop sz="94500" autoAdjust="0"/>
  </p:normalViewPr>
  <p:slideViewPr>
    <p:cSldViewPr>
      <p:cViewPr varScale="1">
        <p:scale>
          <a:sx n="110" d="100"/>
          <a:sy n="110" d="100"/>
        </p:scale>
        <p:origin x="1266" y="102"/>
      </p:cViewPr>
      <p:guideLst>
        <p:guide orient="horz" pos="1797"/>
        <p:guide pos="204"/>
      </p:guideLst>
    </p:cSldViewPr>
  </p:slideViewPr>
  <p:outlineViewPr>
    <p:cViewPr>
      <p:scale>
        <a:sx n="33" d="100"/>
        <a:sy n="33" d="100"/>
      </p:scale>
      <p:origin x="0" y="19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image" Target="../media/image77.emf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79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9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fld id="{F4B76DFF-C380-41B8-9BDC-590359CE3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5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fld id="{1640B6F7-E42D-4B17-AE24-89C70DC801D7}" type="slidenum">
              <a:rPr lang="ru-RU" sz="1200" b="0" smtClean="0">
                <a:latin typeface="Arial" charset="0"/>
              </a:rPr>
              <a:pPr eaLnBrk="1" hangingPunct="1"/>
              <a:t>38</a:t>
            </a:fld>
            <a:endParaRPr lang="ru-RU" sz="1200" b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4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99721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9722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C9429-3712-4DE8-9991-EC1A6D77546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49257"/>
      </p:ext>
    </p:extLst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6B301-AA82-4B0A-A25E-EB418ECB513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10508"/>
      </p:ext>
    </p:extLst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A63DE-1DD2-41DC-AAD0-18DBC2468DE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35393"/>
      </p:ext>
    </p:extLst>
  </p:cSld>
  <p:clrMapOvr>
    <a:masterClrMapping/>
  </p:clrMapOvr>
  <p:transition spd="med"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2E445-5CD6-4673-A707-13C587E31BF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17285"/>
      </p:ext>
    </p:extLst>
  </p:cSld>
  <p:clrMapOvr>
    <a:masterClrMapping/>
  </p:clrMapOvr>
  <p:transition spd="med"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8CC27-A19E-4F8F-A0E6-A4BF92B2B81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08850"/>
      </p:ext>
    </p:extLst>
  </p:cSld>
  <p:clrMapOvr>
    <a:masterClrMapping/>
  </p:clrMapOvr>
  <p:transition spd="med"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655DD-B44B-4094-8F3E-D9E930BB709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44267"/>
      </p:ext>
    </p:extLst>
  </p:cSld>
  <p:clrMapOvr>
    <a:masterClrMapping/>
  </p:clrMapOvr>
  <p:transition spd="med"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A7652-BCF1-4FCB-8EB2-2F488BCC36E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92205"/>
      </p:ext>
    </p:extLst>
  </p:cSld>
  <p:clrMapOvr>
    <a:masterClrMapping/>
  </p:clrMapOvr>
  <p:transition spd="med"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0960" cy="11377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A59F4-B836-4307-A996-D31662373E5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76634"/>
      </p:ext>
    </p:extLst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016BF-D190-43EC-814F-6334E21650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7059"/>
      </p:ext>
    </p:extLst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59F68-A1CC-4B97-98B7-C4FF791193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59170"/>
      </p:ext>
    </p:extLst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BC20E-CCF5-4442-B141-BF720CCD6D6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09974"/>
      </p:ext>
    </p:extLst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561E-76BB-453A-89AE-C00C49A70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75474"/>
      </p:ext>
    </p:extLst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A22AB-97B9-4EDE-B7E4-A5E2AA6B17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02807"/>
      </p:ext>
    </p:extLst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2CD4F-29F1-4A7C-BFF5-30DA8048E2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94540"/>
      </p:ext>
    </p:extLst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6F805-D7F1-431E-ACA6-2CFCF3E58D9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15017"/>
      </p:ext>
    </p:extLst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89B1E-D18B-4523-87BD-A1825AD258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88993"/>
      </p:ext>
    </p:extLst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198659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60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61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62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63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64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65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66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67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68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69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670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44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98672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73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74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75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76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77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78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79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80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81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82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83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84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85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86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87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88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89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90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91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92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93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94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95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696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98697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98698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8699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8700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870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9BB7BC2E-4D01-4705-8109-393C34E005E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664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  <p:sldLayoutId id="2147484522" r:id="rId12"/>
    <p:sldLayoutId id="2147484523" r:id="rId13"/>
    <p:sldLayoutId id="2147484524" r:id="rId14"/>
    <p:sldLayoutId id="2147484525" r:id="rId15"/>
    <p:sldLayoutId id="2147484526" r:id="rId16"/>
  </p:sldLayoutIdLst>
  <p:transition spd="med">
    <p:diamond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19.gi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3.e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47.emf"/><Relationship Id="rId7" Type="http://schemas.openxmlformats.org/officeDocument/2006/relationships/image" Target="../media/image40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45.emf"/><Relationship Id="rId25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51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2.e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39.emf"/><Relationship Id="rId15" Type="http://schemas.openxmlformats.org/officeDocument/2006/relationships/image" Target="../media/image44.emf"/><Relationship Id="rId23" Type="http://schemas.openxmlformats.org/officeDocument/2006/relationships/image" Target="../media/image48.emf"/><Relationship Id="rId28" Type="http://schemas.openxmlformats.org/officeDocument/2006/relationships/oleObject" Target="../embeddings/oleObject13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46.emf"/><Relationship Id="rId4" Type="http://schemas.openxmlformats.org/officeDocument/2006/relationships/oleObject" Target="../embeddings/_____Microsoft_Excel_97-20031.xls"/><Relationship Id="rId9" Type="http://schemas.openxmlformats.org/officeDocument/2006/relationships/image" Target="../media/image41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82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8.emf"/><Relationship Id="rId12" Type="http://schemas.openxmlformats.org/officeDocument/2006/relationships/image" Target="../media/image80.emf"/><Relationship Id="rId17" Type="http://schemas.openxmlformats.org/officeDocument/2006/relationships/oleObject" Target="../embeddings/_____Microsoft_Excel_97-20034.xls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_____Microsoft_Excel_97-20032.xls"/><Relationship Id="rId5" Type="http://schemas.openxmlformats.org/officeDocument/2006/relationships/image" Target="../media/image77.emf"/><Relationship Id="rId15" Type="http://schemas.openxmlformats.org/officeDocument/2006/relationships/image" Target="../media/image81.e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79.emf"/><Relationship Id="rId14" Type="http://schemas.openxmlformats.org/officeDocument/2006/relationships/oleObject" Target="../embeddings/_____Microsoft_Excel_97-20033.xls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mivalagro@agrosil.ru" TargetMode="Externa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2" name="Text Box 4"/>
          <p:cNvSpPr txBox="1">
            <a:spLocks noChangeArrowheads="1"/>
          </p:cNvSpPr>
          <p:nvPr/>
        </p:nvSpPr>
        <p:spPr bwMode="auto">
          <a:xfrm>
            <a:off x="170074" y="482857"/>
            <a:ext cx="6552728" cy="273921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>
              <a:defRPr/>
            </a:pPr>
            <a:endParaRPr lang="ru-RU" sz="2400" dirty="0" smtClean="0">
              <a:latin typeface="Minion Pro" pitchFamily="18" charset="0"/>
            </a:endParaRPr>
          </a:p>
          <a:p>
            <a:pPr algn="ctr">
              <a:defRPr/>
            </a:pPr>
            <a:endParaRPr lang="ru-RU" sz="2400" dirty="0">
              <a:latin typeface="Minion Pro" pitchFamily="18" charset="0"/>
            </a:endParaRPr>
          </a:p>
          <a:p>
            <a:pPr algn="ctr">
              <a:defRPr/>
            </a:pPr>
            <a:r>
              <a:rPr lang="ru-RU" sz="2400" dirty="0" smtClean="0">
                <a:latin typeface="Minion Pro" pitchFamily="18" charset="0"/>
              </a:rPr>
              <a:t>Российский </a:t>
            </a:r>
            <a:r>
              <a:rPr lang="ru-RU" sz="2400" dirty="0">
                <a:latin typeface="Minion Pro" pitchFamily="18" charset="0"/>
              </a:rPr>
              <a:t>разработчик и производитель регулятора роста растений нового поколения на основе биологически активного </a:t>
            </a:r>
            <a:r>
              <a:rPr lang="ru-RU" sz="2400" dirty="0" smtClean="0">
                <a:latin typeface="Minion Pro" pitchFamily="18" charset="0"/>
              </a:rPr>
              <a:t>кремния</a:t>
            </a:r>
          </a:p>
          <a:p>
            <a:pPr algn="ctr">
              <a:defRPr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  <a:p>
            <a:pPr algn="ctr">
              <a:defRPr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9469" name="Picture 13" descr="C:\Users\Рита\Desktop\Безимен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429000"/>
            <a:ext cx="2044451" cy="2016224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732588" y="2205038"/>
            <a:ext cx="24114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solidFill>
                  <a:srgbClr val="002060"/>
                </a:solidFill>
                <a:latin typeface="Minion Pro" pitchFamily="18" charset="0"/>
              </a:rPr>
              <a:t>Коллективный член </a:t>
            </a:r>
          </a:p>
          <a:p>
            <a:pPr algn="ctr">
              <a:defRPr/>
            </a:pPr>
            <a:r>
              <a:rPr lang="ru-RU" sz="1600" i="1" dirty="0">
                <a:solidFill>
                  <a:srgbClr val="002060"/>
                </a:solidFill>
                <a:latin typeface="Minion Pro" pitchFamily="18" charset="0"/>
              </a:rPr>
              <a:t>Российской  Академии Естественных Наук</a:t>
            </a:r>
          </a:p>
        </p:txBody>
      </p:sp>
      <p:pic>
        <p:nvPicPr>
          <p:cNvPr id="19468" name="Picture 12" descr="C:\Users\Рита\Desktop\kremniy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80826"/>
            <a:ext cx="2088232" cy="19041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4500563" y="3327451"/>
            <a:ext cx="44640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sz="2000" b="0" dirty="0">
                <a:solidFill>
                  <a:srgbClr val="002060"/>
                </a:solidFill>
              </a:rPr>
              <a:t> </a:t>
            </a:r>
            <a:r>
              <a:rPr lang="ru-RU" sz="2000" b="0" dirty="0"/>
              <a:t>   </a:t>
            </a:r>
            <a:r>
              <a:rPr lang="ru-RU" sz="2000" b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На рынке средств защиты растений с 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2005</a:t>
            </a:r>
            <a:r>
              <a:rPr lang="ru-RU" sz="2000" b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года</a:t>
            </a:r>
          </a:p>
          <a:p>
            <a:pPr eaLnBrk="1" hangingPunct="1">
              <a:buFont typeface="Wingdings" pitchFamily="2" charset="2"/>
              <a:buChar char="Ø"/>
            </a:pPr>
            <a:endParaRPr lang="ru-RU" sz="2000" b="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sz="2000" b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    Более 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1000</a:t>
            </a:r>
            <a:r>
              <a:rPr lang="ru-RU" sz="2000" b="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</a:t>
            </a:r>
            <a:r>
              <a:rPr lang="ru-RU" sz="2000" b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партнеров в 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42</a:t>
            </a:r>
            <a:r>
              <a:rPr lang="ru-RU" sz="2000" b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-х регионах РФ</a:t>
            </a:r>
          </a:p>
          <a:p>
            <a:pPr eaLnBrk="1" hangingPunct="1"/>
            <a:endParaRPr lang="ru-RU" sz="2000" b="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sz="2000" b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    Наше кредо - 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плодотворное долгосрочное сотрудничество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Ø"/>
            </a:pPr>
            <a:endParaRPr lang="ru-RU" sz="1600" b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50186" y="476673"/>
            <a:ext cx="47275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Компания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АгроСил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</p:txBody>
      </p:sp>
      <p:pic>
        <p:nvPicPr>
          <p:cNvPr id="108547" name="Picture 3" descr="D:\Раб стол\РЕКЛАМА\НОВОЕ\Логотипы НОВЫЕ\Mival-Logo-GreenYellow-6c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53" y="2572375"/>
            <a:ext cx="2873747" cy="43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 descr="D:\Раб стол\РЕКЛАМА\НОВОЕ\Логотипы НОВЫЕ\Agrosil - GradientGla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368" y="498633"/>
            <a:ext cx="1799852" cy="15385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42"/>
          <p:cNvSpPr txBox="1">
            <a:spLocks noChangeArrowheads="1"/>
          </p:cNvSpPr>
          <p:nvPr/>
        </p:nvSpPr>
        <p:spPr bwMode="auto">
          <a:xfrm>
            <a:off x="323850" y="908050"/>
            <a:ext cx="8640763" cy="236988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Предпосевная обработка семян совместно с  протравителем, норма расхода 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5 г/т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;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Обработка растений в 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фазы кущение и </a:t>
            </a:r>
            <a:r>
              <a:rPr lang="ru-RU" sz="1800" i="1" dirty="0" err="1" smtClean="0">
                <a:solidFill>
                  <a:srgbClr val="196713"/>
                </a:solidFill>
                <a:latin typeface="Minion Pro" pitchFamily="18" charset="0"/>
              </a:rPr>
              <a:t>флаговый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 лист:</a:t>
            </a: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</p:txBody>
      </p:sp>
      <p:sp>
        <p:nvSpPr>
          <p:cNvPr id="34820" name="Прямоугольник 12"/>
          <p:cNvSpPr>
            <a:spLocks noChangeArrowheads="1"/>
          </p:cNvSpPr>
          <p:nvPr/>
        </p:nvSpPr>
        <p:spPr bwMode="auto">
          <a:xfrm>
            <a:off x="2555875" y="333375"/>
            <a:ext cx="4139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Регламенты применения</a:t>
            </a:r>
          </a:p>
        </p:txBody>
      </p:sp>
      <p:grpSp>
        <p:nvGrpSpPr>
          <p:cNvPr id="27652" name="Группа 20"/>
          <p:cNvGrpSpPr>
            <a:grpSpLocks/>
          </p:cNvGrpSpPr>
          <p:nvPr/>
        </p:nvGrpSpPr>
        <p:grpSpPr bwMode="auto">
          <a:xfrm>
            <a:off x="187345" y="3429000"/>
            <a:ext cx="8777268" cy="2426794"/>
            <a:chOff x="187469" y="3378861"/>
            <a:chExt cx="8777019" cy="2426404"/>
          </a:xfrm>
        </p:grpSpPr>
        <p:grpSp>
          <p:nvGrpSpPr>
            <p:cNvPr id="27655" name="Группа 12"/>
            <p:cNvGrpSpPr>
              <a:grpSpLocks/>
            </p:cNvGrpSpPr>
            <p:nvPr/>
          </p:nvGrpSpPr>
          <p:grpSpPr bwMode="auto">
            <a:xfrm>
              <a:off x="827194" y="3381783"/>
              <a:ext cx="8137294" cy="2423482"/>
              <a:chOff x="512864" y="3156926"/>
              <a:chExt cx="8451624" cy="2504794"/>
            </a:xfrm>
          </p:grpSpPr>
          <p:pic>
            <p:nvPicPr>
              <p:cNvPr id="33794" name="Picture 2" descr="G:\Работа\НОВОЕ\Презентации\Пшеница копия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2864" y="3429000"/>
                <a:ext cx="8451624" cy="2232720"/>
              </a:xfrm>
              <a:prstGeom prst="rect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cxnSp>
            <p:nvCxnSpPr>
              <p:cNvPr id="33795" name="Прямая соединительная линия 12"/>
              <p:cNvCxnSpPr>
                <a:cxnSpLocks noChangeShapeType="1"/>
              </p:cNvCxnSpPr>
              <p:nvPr/>
            </p:nvCxnSpPr>
            <p:spPr bwMode="auto">
              <a:xfrm>
                <a:off x="1878050" y="3858811"/>
                <a:ext cx="0" cy="857982"/>
              </a:xfrm>
              <a:prstGeom prst="line">
                <a:avLst/>
              </a:prstGeom>
              <a:noFill/>
              <a:ln w="12700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2" name="Прямая соединительная линия 13"/>
              <p:cNvCxnSpPr>
                <a:cxnSpLocks noChangeShapeType="1"/>
              </p:cNvCxnSpPr>
              <p:nvPr/>
            </p:nvCxnSpPr>
            <p:spPr bwMode="auto">
              <a:xfrm>
                <a:off x="3429548" y="3773505"/>
                <a:ext cx="0" cy="515117"/>
              </a:xfrm>
              <a:prstGeom prst="line">
                <a:avLst/>
              </a:prstGeom>
              <a:noFill/>
              <a:ln w="95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  <p:sp>
            <p:nvSpPr>
              <p:cNvPr id="9" name="Шестиугольник 8"/>
              <p:cNvSpPr/>
              <p:nvPr/>
            </p:nvSpPr>
            <p:spPr bwMode="auto">
              <a:xfrm>
                <a:off x="1823900" y="3156926"/>
                <a:ext cx="1698164" cy="600783"/>
              </a:xfrm>
              <a:prstGeom prst="hexagon">
                <a:avLst/>
              </a:prstGeom>
              <a:gradFill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>
                      <a:lumMod val="75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" pitchFamily="18" charset="0"/>
                </a:endParaRPr>
              </a:p>
            </p:txBody>
          </p:sp>
          <p:sp>
            <p:nvSpPr>
              <p:cNvPr id="27668" name="TextBox 15"/>
              <p:cNvSpPr txBox="1">
                <a:spLocks noChangeArrowheads="1"/>
              </p:cNvSpPr>
              <p:nvPr/>
            </p:nvSpPr>
            <p:spPr bwMode="auto">
              <a:xfrm>
                <a:off x="1934801" y="3349895"/>
                <a:ext cx="1476359" cy="258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9pPr>
              </a:lstStyle>
              <a:p>
                <a:pPr algn="ctr" eaLnBrk="1" hangingPunct="1">
                  <a:lnSpc>
                    <a:spcPts val="1000"/>
                  </a:lnSpc>
                </a:pPr>
                <a:r>
                  <a:rPr lang="ru-RU" sz="1600" dirty="0" err="1" smtClean="0">
                    <a:solidFill>
                      <a:srgbClr val="196713"/>
                    </a:solidFill>
                    <a:latin typeface="Minion Pro" pitchFamily="18" charset="0"/>
                  </a:rPr>
                  <a:t>Мивал</a:t>
                </a:r>
                <a:r>
                  <a:rPr lang="ru-RU" sz="1600" dirty="0" smtClean="0">
                    <a:solidFill>
                      <a:srgbClr val="196713"/>
                    </a:solidFill>
                    <a:latin typeface="Minion Pro" pitchFamily="18" charset="0"/>
                  </a:rPr>
                  <a:t>-Агро</a:t>
                </a:r>
                <a:endParaRPr lang="ru-RU" sz="1600" dirty="0">
                  <a:solidFill>
                    <a:srgbClr val="196713"/>
                  </a:solidFill>
                  <a:latin typeface="Minion Pro" pitchFamily="18" charset="0"/>
                </a:endParaRPr>
              </a:p>
            </p:txBody>
          </p:sp>
        </p:grpSp>
        <p:grpSp>
          <p:nvGrpSpPr>
            <p:cNvPr id="27656" name="Группа 13"/>
            <p:cNvGrpSpPr>
              <a:grpSpLocks/>
            </p:cNvGrpSpPr>
            <p:nvPr/>
          </p:nvGrpSpPr>
          <p:grpSpPr bwMode="auto">
            <a:xfrm>
              <a:off x="187469" y="3378861"/>
              <a:ext cx="1318578" cy="600783"/>
              <a:chOff x="115938" y="3177334"/>
              <a:chExt cx="1397702" cy="600783"/>
            </a:xfrm>
          </p:grpSpPr>
          <p:sp>
            <p:nvSpPr>
              <p:cNvPr id="17" name="Шестиугольник 16"/>
              <p:cNvSpPr/>
              <p:nvPr/>
            </p:nvSpPr>
            <p:spPr bwMode="auto">
              <a:xfrm>
                <a:off x="148062" y="3177334"/>
                <a:ext cx="1333456" cy="600783"/>
              </a:xfrm>
              <a:prstGeom prst="hexagon">
                <a:avLst/>
              </a:prstGeom>
              <a:gradFill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bg1">
                      <a:lumMod val="60000"/>
                      <a:lumOff val="40000"/>
                    </a:schemeClr>
                  </a:gs>
                  <a:gs pos="100000">
                    <a:schemeClr val="bg1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" pitchFamily="18" charset="0"/>
                </a:endParaRPr>
              </a:p>
            </p:txBody>
          </p:sp>
          <p:sp>
            <p:nvSpPr>
              <p:cNvPr id="27661" name="TextBox 17"/>
              <p:cNvSpPr txBox="1">
                <a:spLocks noChangeArrowheads="1"/>
              </p:cNvSpPr>
              <p:nvPr/>
            </p:nvSpPr>
            <p:spPr bwMode="auto">
              <a:xfrm>
                <a:off x="115938" y="3290251"/>
                <a:ext cx="1397702" cy="3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Berlin Sans FB Demi" pitchFamily="34" charset="0"/>
                  </a:defRPr>
                </a:lvl9pPr>
              </a:lstStyle>
              <a:p>
                <a:pPr algn="ctr" eaLnBrk="1" hangingPunct="1"/>
                <a:r>
                  <a:rPr lang="ru-RU" sz="1600" dirty="0" err="1">
                    <a:solidFill>
                      <a:srgbClr val="196713"/>
                    </a:solidFill>
                    <a:latin typeface="Minion Pro" pitchFamily="18" charset="0"/>
                  </a:rPr>
                  <a:t>Мивал</a:t>
                </a:r>
                <a:r>
                  <a:rPr lang="ru-RU" sz="1600" dirty="0">
                    <a:solidFill>
                      <a:srgbClr val="196713"/>
                    </a:solidFill>
                    <a:latin typeface="Minion Pro" pitchFamily="18" charset="0"/>
                  </a:rPr>
                  <a:t>-Агро</a:t>
                </a:r>
              </a:p>
            </p:txBody>
          </p:sp>
        </p:grpSp>
        <p:sp>
          <p:nvSpPr>
            <p:cNvPr id="27657" name="Прямоугольник 11"/>
            <p:cNvSpPr>
              <a:spLocks noChangeArrowheads="1"/>
            </p:cNvSpPr>
            <p:nvPr/>
          </p:nvSpPr>
          <p:spPr bwMode="auto">
            <a:xfrm rot="16200000">
              <a:off x="-79650" y="4727196"/>
              <a:ext cx="1288927" cy="6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ru-RU" sz="1800">
                  <a:latin typeface="Minion Pro" pitchFamily="18" charset="0"/>
                </a:rPr>
                <a:t>Обработка</a:t>
              </a:r>
            </a:p>
            <a:p>
              <a:pPr marL="342900" indent="-342900" algn="ctr"/>
              <a:r>
                <a:rPr lang="ru-RU" sz="1800">
                  <a:latin typeface="Minion Pro" pitchFamily="18" charset="0"/>
                </a:rPr>
                <a:t> семян</a:t>
              </a:r>
            </a:p>
          </p:txBody>
        </p:sp>
      </p:grpSp>
      <p:sp>
        <p:nvSpPr>
          <p:cNvPr id="27654" name="Прямоугольник 21"/>
          <p:cNvSpPr>
            <a:spLocks noChangeArrowheads="1"/>
          </p:cNvSpPr>
          <p:nvPr/>
        </p:nvSpPr>
        <p:spPr bwMode="auto">
          <a:xfrm>
            <a:off x="1259632" y="1881024"/>
            <a:ext cx="6984776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i="1" u="sng" dirty="0">
                <a:solidFill>
                  <a:srgbClr val="196713"/>
                </a:solidFill>
                <a:latin typeface="Minion Pro" pitchFamily="18" charset="0"/>
              </a:rPr>
              <a:t>Мивал-Агро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- норма расхода </a:t>
            </a:r>
            <a:r>
              <a:rPr lang="ru-RU" sz="1800" i="1" u="sng" dirty="0" smtClean="0">
                <a:solidFill>
                  <a:srgbClr val="196713"/>
                </a:solidFill>
                <a:latin typeface="Minion Pro" pitchFamily="18" charset="0"/>
              </a:rPr>
              <a:t>5-</a:t>
            </a:r>
            <a:r>
              <a:rPr lang="ru-RU" sz="2000" i="1" u="sng" dirty="0" smtClean="0">
                <a:solidFill>
                  <a:srgbClr val="196713"/>
                </a:solidFill>
                <a:latin typeface="Minion Pro" pitchFamily="18" charset="0"/>
              </a:rPr>
              <a:t>10 г/га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1800" b="0" i="1" dirty="0" smtClean="0">
                <a:solidFill>
                  <a:srgbClr val="196713"/>
                </a:solidFill>
                <a:latin typeface="Minion Pro" pitchFamily="18" charset="0"/>
              </a:rPr>
              <a:t>При применении одной обработки по вегетации использовать максимальную концентрацию </a:t>
            </a:r>
            <a:r>
              <a:rPr lang="ru-RU" sz="1800" b="0" i="1" dirty="0" err="1" smtClean="0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b="0" i="1" dirty="0" smtClean="0">
                <a:solidFill>
                  <a:srgbClr val="196713"/>
                </a:solidFill>
                <a:latin typeface="Minion Pro" pitchFamily="18" charset="0"/>
              </a:rPr>
              <a:t>-Агро в рабочем растворе.</a:t>
            </a:r>
            <a:r>
              <a:rPr lang="ru-RU" sz="1800" b="0" dirty="0" smtClean="0">
                <a:solidFill>
                  <a:srgbClr val="196713"/>
                </a:solidFill>
                <a:latin typeface="Minion Pro" pitchFamily="18" charset="0"/>
              </a:rPr>
              <a:t> </a:t>
            </a:r>
            <a:endParaRPr lang="ru-RU" sz="1800" b="0" dirty="0">
              <a:solidFill>
                <a:srgbClr val="196713"/>
              </a:solidFill>
              <a:latin typeface="Minion Pro" pitchFamily="18" charset="0"/>
            </a:endParaRPr>
          </a:p>
          <a:p>
            <a:pPr>
              <a:spcBef>
                <a:spcPct val="50000"/>
              </a:spcBef>
            </a:pPr>
            <a:endParaRPr lang="ru-RU" sz="1800" b="0" i="1" dirty="0">
              <a:solidFill>
                <a:srgbClr val="196713"/>
              </a:solidFill>
              <a:latin typeface="Minion Pro" pitchFamily="18" charset="0"/>
            </a:endParaRPr>
          </a:p>
          <a:p>
            <a:pPr>
              <a:spcBef>
                <a:spcPct val="50000"/>
              </a:spcBef>
            </a:pPr>
            <a:endParaRPr lang="ru-RU" sz="1800" i="1" u="sng" dirty="0">
              <a:latin typeface="Minion Pro" pitchFamily="18" charset="0"/>
            </a:endParaRPr>
          </a:p>
        </p:txBody>
      </p:sp>
      <p:sp>
        <p:nvSpPr>
          <p:cNvPr id="18" name="Шестиугольник 17"/>
          <p:cNvSpPr/>
          <p:nvPr/>
        </p:nvSpPr>
        <p:spPr bwMode="auto">
          <a:xfrm>
            <a:off x="4865829" y="3396901"/>
            <a:ext cx="1635053" cy="581374"/>
          </a:xfrm>
          <a:prstGeom prst="hexagon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5003729" y="3593749"/>
            <a:ext cx="1421491" cy="25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sz="1600" dirty="0" err="1" smtClean="0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600" dirty="0" smtClean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endParaRPr lang="ru-RU" sz="1600" dirty="0">
              <a:solidFill>
                <a:srgbClr val="196713"/>
              </a:solidFill>
              <a:latin typeface="Minion Pro" pitchFamily="18" charset="0"/>
            </a:endParaRPr>
          </a:p>
        </p:txBody>
      </p:sp>
      <p:cxnSp>
        <p:nvCxnSpPr>
          <p:cNvPr id="20" name="Прямая соединительная линия 13"/>
          <p:cNvCxnSpPr>
            <a:cxnSpLocks noChangeShapeType="1"/>
          </p:cNvCxnSpPr>
          <p:nvPr/>
        </p:nvCxnSpPr>
        <p:spPr bwMode="auto">
          <a:xfrm>
            <a:off x="6425220" y="3925619"/>
            <a:ext cx="0" cy="498475"/>
          </a:xfrm>
          <a:prstGeom prst="line">
            <a:avLst/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cxnSp>
        <p:nvCxnSpPr>
          <p:cNvPr id="21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4986765" y="3978275"/>
            <a:ext cx="0" cy="830263"/>
          </a:xfrm>
          <a:prstGeom prst="line">
            <a:avLst/>
          </a:prstGeom>
          <a:noFill/>
          <a:ln w="12700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70000"/>
            <a:ext cx="864076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84213" y="404664"/>
            <a:ext cx="8064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Результаты применения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Мивал-Агро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</a:t>
            </a:r>
          </a:p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на пшенице яровой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Эстер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79388" y="1414463"/>
            <a:ext cx="36718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1600" i="1" dirty="0">
                <a:solidFill>
                  <a:srgbClr val="008000"/>
                </a:solidFill>
                <a:latin typeface="Minion Pro" pitchFamily="18" charset="0"/>
              </a:rPr>
              <a:t>Результаты производственной проверки в </a:t>
            </a:r>
          </a:p>
          <a:p>
            <a:pPr algn="ctr" eaLnBrk="1" hangingPunct="1"/>
            <a:r>
              <a:rPr lang="ru-RU" sz="1600" i="1" dirty="0">
                <a:solidFill>
                  <a:srgbClr val="008000"/>
                </a:solidFill>
                <a:latin typeface="Minion Pro" pitchFamily="18" charset="0"/>
              </a:rPr>
              <a:t>ООО «</a:t>
            </a:r>
            <a:r>
              <a:rPr lang="ru-RU" sz="1600" i="1" dirty="0" err="1">
                <a:solidFill>
                  <a:srgbClr val="008000"/>
                </a:solidFill>
                <a:latin typeface="Minion Pro" pitchFamily="18" charset="0"/>
              </a:rPr>
              <a:t>Кимовские</a:t>
            </a:r>
            <a:r>
              <a:rPr lang="ru-RU" sz="1600" i="1" dirty="0">
                <a:solidFill>
                  <a:srgbClr val="008000"/>
                </a:solidFill>
                <a:latin typeface="Minion Pro" pitchFamily="18" charset="0"/>
              </a:rPr>
              <a:t> просторы» (агрохолдинг Малино, </a:t>
            </a:r>
          </a:p>
          <a:p>
            <a:pPr algn="ctr" eaLnBrk="1" hangingPunct="1"/>
            <a:r>
              <a:rPr lang="ru-RU" sz="1600" i="1" dirty="0">
                <a:solidFill>
                  <a:srgbClr val="008000"/>
                </a:solidFill>
                <a:latin typeface="Minion Pro" pitchFamily="18" charset="0"/>
              </a:rPr>
              <a:t>2009 год)  </a:t>
            </a:r>
          </a:p>
        </p:txBody>
      </p:sp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2750"/>
            <a:ext cx="61928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12"/>
          <p:cNvSpPr txBox="1">
            <a:spLocks noChangeArrowheads="1"/>
          </p:cNvSpPr>
          <p:nvPr/>
        </p:nvSpPr>
        <p:spPr bwMode="auto">
          <a:xfrm>
            <a:off x="6300788" y="4294188"/>
            <a:ext cx="28813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1600" dirty="0">
                <a:solidFill>
                  <a:srgbClr val="220EB2"/>
                </a:solidFill>
                <a:latin typeface="Minion Pro" pitchFamily="18" charset="0"/>
              </a:rPr>
              <a:t>Характеристика клейковины</a:t>
            </a:r>
          </a:p>
          <a:p>
            <a:pPr eaLnBrk="1" hangingPunct="1"/>
            <a:endParaRPr lang="ru-RU" dirty="0">
              <a:latin typeface="Minion Pro" pitchFamily="18" charset="0"/>
            </a:endParaRPr>
          </a:p>
          <a:p>
            <a:pPr eaLnBrk="1" hangingPunct="1"/>
            <a:r>
              <a:rPr lang="en-US" dirty="0">
                <a:solidFill>
                  <a:srgbClr val="220EB2"/>
                </a:solidFill>
                <a:latin typeface="Minion Pro" pitchFamily="18" charset="0"/>
              </a:rPr>
              <a:t>III – </a:t>
            </a:r>
            <a:r>
              <a:rPr lang="ru-RU" dirty="0" err="1">
                <a:solidFill>
                  <a:srgbClr val="220EB2"/>
                </a:solidFill>
                <a:latin typeface="Minion Pro" pitchFamily="18" charset="0"/>
              </a:rPr>
              <a:t>неудовл</a:t>
            </a:r>
            <a:r>
              <a:rPr lang="ru-RU" dirty="0">
                <a:solidFill>
                  <a:srgbClr val="220EB2"/>
                </a:solidFill>
                <a:latin typeface="Minion Pro" pitchFamily="18" charset="0"/>
              </a:rPr>
              <a:t>. крепкая</a:t>
            </a:r>
          </a:p>
          <a:p>
            <a:pPr eaLnBrk="1" hangingPunct="1"/>
            <a:r>
              <a:rPr lang="en-US" dirty="0">
                <a:solidFill>
                  <a:srgbClr val="220EB2"/>
                </a:solidFill>
                <a:latin typeface="Minion Pro" pitchFamily="18" charset="0"/>
              </a:rPr>
              <a:t>II</a:t>
            </a:r>
            <a:r>
              <a:rPr lang="ru-RU" dirty="0">
                <a:solidFill>
                  <a:srgbClr val="220EB2"/>
                </a:solidFill>
                <a:latin typeface="Minion Pro" pitchFamily="18" charset="0"/>
              </a:rPr>
              <a:t>  </a:t>
            </a:r>
            <a:r>
              <a:rPr lang="en-US" dirty="0">
                <a:solidFill>
                  <a:srgbClr val="220EB2"/>
                </a:solidFill>
                <a:latin typeface="Minion Pro" pitchFamily="18" charset="0"/>
              </a:rPr>
              <a:t>– </a:t>
            </a:r>
            <a:r>
              <a:rPr lang="ru-RU" dirty="0" err="1">
                <a:solidFill>
                  <a:srgbClr val="220EB2"/>
                </a:solidFill>
                <a:latin typeface="Minion Pro" pitchFamily="18" charset="0"/>
              </a:rPr>
              <a:t>удовл</a:t>
            </a:r>
            <a:r>
              <a:rPr lang="ru-RU" dirty="0">
                <a:solidFill>
                  <a:srgbClr val="220EB2"/>
                </a:solidFill>
                <a:latin typeface="Minion Pro" pitchFamily="18" charset="0"/>
              </a:rPr>
              <a:t>. крепкая</a:t>
            </a:r>
          </a:p>
          <a:p>
            <a:pPr eaLnBrk="1" hangingPunct="1"/>
            <a:r>
              <a:rPr lang="en-US" dirty="0">
                <a:solidFill>
                  <a:srgbClr val="220EB2"/>
                </a:solidFill>
                <a:latin typeface="Minion Pro" pitchFamily="18" charset="0"/>
              </a:rPr>
              <a:t>I </a:t>
            </a:r>
            <a:r>
              <a:rPr lang="ru-RU" dirty="0">
                <a:solidFill>
                  <a:srgbClr val="220EB2"/>
                </a:solidFill>
                <a:latin typeface="Minion Pro" pitchFamily="18" charset="0"/>
              </a:rPr>
              <a:t>  </a:t>
            </a:r>
            <a:r>
              <a:rPr lang="en-US" dirty="0">
                <a:solidFill>
                  <a:srgbClr val="220EB2"/>
                </a:solidFill>
                <a:latin typeface="Minion Pro" pitchFamily="18" charset="0"/>
              </a:rPr>
              <a:t>– </a:t>
            </a:r>
            <a:r>
              <a:rPr lang="ru-RU" dirty="0">
                <a:solidFill>
                  <a:srgbClr val="220EB2"/>
                </a:solidFill>
                <a:latin typeface="Minion Pro" pitchFamily="18" charset="0"/>
              </a:rPr>
              <a:t>хорошая</a:t>
            </a:r>
          </a:p>
          <a:p>
            <a:pPr eaLnBrk="1" hangingPunct="1"/>
            <a:r>
              <a:rPr lang="en-US" dirty="0">
                <a:solidFill>
                  <a:srgbClr val="220EB2"/>
                </a:solidFill>
                <a:latin typeface="Minion Pro" pitchFamily="18" charset="0"/>
              </a:rPr>
              <a:t>II </a:t>
            </a:r>
            <a:r>
              <a:rPr lang="ru-RU" dirty="0">
                <a:solidFill>
                  <a:srgbClr val="220EB2"/>
                </a:solidFill>
                <a:latin typeface="Minion Pro" pitchFamily="18" charset="0"/>
              </a:rPr>
              <a:t> </a:t>
            </a:r>
            <a:r>
              <a:rPr lang="en-US" dirty="0">
                <a:solidFill>
                  <a:srgbClr val="220EB2"/>
                </a:solidFill>
                <a:latin typeface="Minion Pro" pitchFamily="18" charset="0"/>
              </a:rPr>
              <a:t>– </a:t>
            </a:r>
            <a:r>
              <a:rPr lang="ru-RU" dirty="0" err="1">
                <a:solidFill>
                  <a:srgbClr val="220EB2"/>
                </a:solidFill>
                <a:latin typeface="Minion Pro" pitchFamily="18" charset="0"/>
              </a:rPr>
              <a:t>удовл</a:t>
            </a:r>
            <a:r>
              <a:rPr lang="ru-RU" dirty="0">
                <a:solidFill>
                  <a:srgbClr val="220EB2"/>
                </a:solidFill>
                <a:latin typeface="Minion Pro" pitchFamily="18" charset="0"/>
              </a:rPr>
              <a:t>. слабая</a:t>
            </a:r>
          </a:p>
          <a:p>
            <a:pPr eaLnBrk="1" hangingPunct="1"/>
            <a:r>
              <a:rPr lang="en-US" dirty="0">
                <a:solidFill>
                  <a:srgbClr val="220EB2"/>
                </a:solidFill>
                <a:latin typeface="Minion Pro" pitchFamily="18" charset="0"/>
              </a:rPr>
              <a:t>III – </a:t>
            </a:r>
            <a:r>
              <a:rPr lang="ru-RU" dirty="0" err="1">
                <a:solidFill>
                  <a:srgbClr val="220EB2"/>
                </a:solidFill>
                <a:latin typeface="Minion Pro" pitchFamily="18" charset="0"/>
              </a:rPr>
              <a:t>неудовл</a:t>
            </a:r>
            <a:r>
              <a:rPr lang="ru-RU" dirty="0">
                <a:solidFill>
                  <a:srgbClr val="220EB2"/>
                </a:solidFill>
                <a:latin typeface="Minion Pro" pitchFamily="18" charset="0"/>
              </a:rPr>
              <a:t>. слабая</a:t>
            </a:r>
          </a:p>
        </p:txBody>
      </p:sp>
      <p:sp>
        <p:nvSpPr>
          <p:cNvPr id="14" name="Стрелка вправо 13"/>
          <p:cNvSpPr/>
          <p:nvPr/>
        </p:nvSpPr>
        <p:spPr bwMode="auto">
          <a:xfrm rot="10800000">
            <a:off x="250825" y="4365625"/>
            <a:ext cx="433388" cy="144463"/>
          </a:xfrm>
          <a:prstGeom prst="rightArrow">
            <a:avLst/>
          </a:prstGeom>
          <a:solidFill>
            <a:srgbClr val="220EB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 bwMode="auto">
          <a:xfrm>
            <a:off x="5867400" y="4365625"/>
            <a:ext cx="433388" cy="144463"/>
          </a:xfrm>
          <a:prstGeom prst="rightArrow">
            <a:avLst/>
          </a:prstGeom>
          <a:solidFill>
            <a:srgbClr val="220EB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dirty="0">
              <a:solidFill>
                <a:srgbClr val="220E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81" name="TextBox 15"/>
          <p:cNvSpPr txBox="1">
            <a:spLocks noChangeArrowheads="1"/>
          </p:cNvSpPr>
          <p:nvPr/>
        </p:nvSpPr>
        <p:spPr bwMode="auto">
          <a:xfrm>
            <a:off x="611188" y="4294188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220EB2"/>
                </a:solidFill>
              </a:rPr>
              <a:t>крепкая</a:t>
            </a:r>
          </a:p>
        </p:txBody>
      </p:sp>
      <p:sp>
        <p:nvSpPr>
          <p:cNvPr id="28682" name="TextBox 16"/>
          <p:cNvSpPr txBox="1">
            <a:spLocks noChangeArrowheads="1"/>
          </p:cNvSpPr>
          <p:nvPr/>
        </p:nvSpPr>
        <p:spPr bwMode="auto">
          <a:xfrm>
            <a:off x="5148263" y="4294188"/>
            <a:ext cx="100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220EB2"/>
                </a:solidFill>
              </a:rPr>
              <a:t>слабая</a:t>
            </a:r>
          </a:p>
        </p:txBody>
      </p:sp>
      <p:sp>
        <p:nvSpPr>
          <p:cNvPr id="28683" name="TextBox 17"/>
          <p:cNvSpPr txBox="1">
            <a:spLocks noChangeArrowheads="1"/>
          </p:cNvSpPr>
          <p:nvPr/>
        </p:nvSpPr>
        <p:spPr bwMode="auto">
          <a:xfrm>
            <a:off x="4427538" y="1773238"/>
            <a:ext cx="792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+12%</a:t>
            </a:r>
          </a:p>
        </p:txBody>
      </p:sp>
      <p:sp>
        <p:nvSpPr>
          <p:cNvPr id="28684" name="TextBox 18"/>
          <p:cNvSpPr txBox="1">
            <a:spLocks noChangeArrowheads="1"/>
          </p:cNvSpPr>
          <p:nvPr/>
        </p:nvSpPr>
        <p:spPr bwMode="auto">
          <a:xfrm>
            <a:off x="4932363" y="1701800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+26%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2988" y="461168"/>
            <a:ext cx="72739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Результаты применения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  <a:r>
              <a:rPr lang="ru-RU" sz="2400" u="sng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2275" y="1412875"/>
            <a:ext cx="5327650" cy="1077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i="1" dirty="0">
                <a:solidFill>
                  <a:srgbClr val="196713"/>
                </a:solidFill>
                <a:latin typeface="Minion Pro" pitchFamily="18" charset="0"/>
              </a:rPr>
              <a:t>Пшеница яровая сорт Омская 36</a:t>
            </a:r>
          </a:p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0" dirty="0">
                <a:solidFill>
                  <a:srgbClr val="196713"/>
                </a:solidFill>
                <a:latin typeface="Minion Pro" pitchFamily="18" charset="0"/>
              </a:rPr>
              <a:t>Обработка растений совместно с гербицидами</a:t>
            </a:r>
          </a:p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0" u="sng" dirty="0">
                <a:solidFill>
                  <a:srgbClr val="196713"/>
                </a:solidFill>
                <a:latin typeface="Minion Pro" pitchFamily="18" charset="0"/>
              </a:rPr>
              <a:t>Норма расхода 10г/га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36912"/>
            <a:ext cx="7948148" cy="348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2268538" y="4221163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+18,7%</a:t>
            </a: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6732588" y="4508500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+56,0%</a:t>
            </a:r>
          </a:p>
        </p:txBody>
      </p:sp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5219700" y="4292600"/>
            <a:ext cx="1081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+46,1%</a:t>
            </a:r>
          </a:p>
        </p:txBody>
      </p:sp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3779838" y="4365625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+26,8%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76375" y="892968"/>
            <a:ext cx="63357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В  СХП Красноармейское, Челябинской области, 2009-1012 годы</a:t>
            </a:r>
            <a:endParaRPr lang="ru-RU" sz="1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G:\Работа\НОВОЕ\Презентации\Орел\PICT0029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772" y="1412776"/>
            <a:ext cx="7815808" cy="492871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Box 3"/>
          <p:cNvSpPr txBox="1"/>
          <p:nvPr/>
        </p:nvSpPr>
        <p:spPr>
          <a:xfrm>
            <a:off x="1547813" y="385761"/>
            <a:ext cx="6624637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на Пшенице озимой</a:t>
            </a:r>
            <a:endParaRPr lang="ru-RU" sz="1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5513" y="746123"/>
            <a:ext cx="547211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Самарская область,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Кошкинский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район</a:t>
            </a:r>
          </a:p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ООО СХП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Кармала</a:t>
            </a:r>
            <a:endParaRPr lang="ru-RU" sz="2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Применение «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» на ячмене в </a:t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ООО «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Воловская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техника» Тульская обл.</a:t>
            </a:r>
          </a:p>
        </p:txBody>
      </p:sp>
      <p:pic>
        <p:nvPicPr>
          <p:cNvPr id="40963" name="Picture 3" descr="ячм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412875"/>
            <a:ext cx="7488237" cy="4860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 bwMode="auto">
          <a:xfrm>
            <a:off x="6156176" y="6165304"/>
            <a:ext cx="2160240" cy="548680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899592" y="6237312"/>
            <a:ext cx="2520280" cy="504056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0970" name="TextBox 6"/>
          <p:cNvSpPr txBox="1">
            <a:spLocks noChangeArrowheads="1"/>
          </p:cNvSpPr>
          <p:nvPr/>
        </p:nvSpPr>
        <p:spPr bwMode="auto">
          <a:xfrm>
            <a:off x="827088" y="6211888"/>
            <a:ext cx="25209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ru-RU" sz="1800">
                <a:latin typeface="Minion Pro" pitchFamily="18" charset="0"/>
              </a:rPr>
              <a:t>Обработка </a:t>
            </a:r>
          </a:p>
          <a:p>
            <a:pPr algn="ctr" eaLnBrk="1" hangingPunct="1">
              <a:lnSpc>
                <a:spcPts val="1800"/>
              </a:lnSpc>
            </a:pPr>
            <a:r>
              <a:rPr lang="ru-RU" sz="1800">
                <a:latin typeface="Minion Pro" pitchFamily="18" charset="0"/>
              </a:rPr>
              <a:t>Мивал-Агро</a:t>
            </a:r>
          </a:p>
        </p:txBody>
      </p:sp>
      <p:sp>
        <p:nvSpPr>
          <p:cNvPr id="40971" name="TextBox 7"/>
          <p:cNvSpPr txBox="1">
            <a:spLocks noChangeArrowheads="1"/>
          </p:cNvSpPr>
          <p:nvPr/>
        </p:nvSpPr>
        <p:spPr bwMode="auto">
          <a:xfrm>
            <a:off x="6588125" y="6237288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800">
                <a:latin typeface="Minion Pro" pitchFamily="18" charset="0"/>
              </a:rPr>
              <a:t>Контроль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259632" y="404664"/>
            <a:ext cx="6437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 на картофеле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3563938" y="1700213"/>
            <a:ext cx="5400675" cy="3170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повышает урожайность до 20% и более</a:t>
            </a:r>
          </a:p>
          <a:p>
            <a:pPr>
              <a:buFontTx/>
              <a:buBlip>
                <a:blip r:embed="rId2"/>
              </a:buBlip>
              <a:defRPr/>
            </a:pPr>
            <a:endParaRPr lang="ru-RU" sz="2000" dirty="0">
              <a:latin typeface="Minion Pro" pitchFamily="18" charset="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увеличивает количество товарных клубней</a:t>
            </a:r>
          </a:p>
          <a:p>
            <a:pPr>
              <a:buFontTx/>
              <a:buBlip>
                <a:blip r:embed="rId2"/>
              </a:buBlip>
              <a:defRPr/>
            </a:pPr>
            <a:endParaRPr lang="ru-RU" sz="2000" dirty="0">
              <a:latin typeface="Minion Pro" pitchFamily="18" charset="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сокращает период вегетации</a:t>
            </a:r>
          </a:p>
          <a:p>
            <a:pPr>
              <a:buFontTx/>
              <a:buBlip>
                <a:blip r:embed="rId2"/>
              </a:buBlip>
              <a:defRPr/>
            </a:pPr>
            <a:endParaRPr lang="ru-RU" sz="2000" dirty="0">
              <a:latin typeface="Minion Pro" pitchFamily="18" charset="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повышает показатели качества</a:t>
            </a:r>
          </a:p>
          <a:p>
            <a:pPr>
              <a:buFontTx/>
              <a:buBlip>
                <a:blip r:embed="rId2"/>
              </a:buBlip>
              <a:defRPr/>
            </a:pPr>
            <a:endParaRPr lang="ru-RU" sz="2000" dirty="0">
              <a:latin typeface="Minion Pro" pitchFamily="18" charset="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на семеноводческих посадках увеличивает</a:t>
            </a:r>
          </a:p>
          <a:p>
            <a:pPr>
              <a:defRPr/>
            </a:pPr>
            <a:r>
              <a:rPr lang="ru-RU" sz="2000" dirty="0">
                <a:latin typeface="Minion Pro" pitchFamily="18" charset="0"/>
              </a:rPr>
              <a:t>     выход стандартных семенных клубней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3096344" cy="3289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ЗАО Агросервис, 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80347"/>
            <a:ext cx="4365253" cy="222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918944"/>
            <a:ext cx="4408760" cy="1512887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1800" kern="0" dirty="0" err="1">
                <a:solidFill>
                  <a:srgbClr val="008000"/>
                </a:solidFill>
                <a:latin typeface="Minion Pro" pitchFamily="18" charset="0"/>
              </a:rPr>
              <a:t>Предпосадочная</a:t>
            </a:r>
            <a:r>
              <a:rPr lang="ru-RU" sz="1800" kern="0" dirty="0">
                <a:solidFill>
                  <a:srgbClr val="008000"/>
                </a:solidFill>
                <a:latin typeface="Minion Pro" pitchFamily="18" charset="0"/>
              </a:rPr>
              <a:t> обработка клубней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endParaRPr lang="ru-RU" kern="0" dirty="0" smtClean="0">
              <a:latin typeface="Minion Pro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ru-RU" kern="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Способствует </a:t>
            </a:r>
            <a:r>
              <a:rPr lang="ru-RU" kern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формированию мощной корневой системы в начальный период роста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ru-RU" kern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Снижает стрессовую нагрузку на клубень от высокотоксичных протравителей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ru-RU" kern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Способствует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прорастанию большего количества  глазков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Быстрое и дружное появление всходов </a:t>
            </a:r>
            <a:endParaRPr lang="ru-RU" kern="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203848" y="5602564"/>
            <a:ext cx="417671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lang="ru-RU" sz="1200" dirty="0">
                <a:solidFill>
                  <a:srgbClr val="196713"/>
                </a:solidFill>
                <a:latin typeface="Minion Pro" pitchFamily="18" charset="0"/>
              </a:rPr>
              <a:t> Слева - контроль</a:t>
            </a:r>
          </a:p>
          <a:p>
            <a:pPr>
              <a:buFontTx/>
              <a:buBlip>
                <a:blip r:embed="rId4"/>
              </a:buBlip>
            </a:pPr>
            <a:r>
              <a:rPr lang="ru-RU" sz="1200" dirty="0">
                <a:solidFill>
                  <a:srgbClr val="196713"/>
                </a:solidFill>
                <a:latin typeface="Minion Pro" pitchFamily="18" charset="0"/>
              </a:rPr>
              <a:t> Справа - обработка клубней и   растений Мивал-Агро.</a:t>
            </a:r>
          </a:p>
          <a:p>
            <a:pPr algn="ctr"/>
            <a:r>
              <a:rPr lang="ru-RU" b="0" dirty="0">
                <a:solidFill>
                  <a:srgbClr val="196713"/>
                </a:solidFill>
                <a:latin typeface="Minion Pro" pitchFamily="18" charset="0"/>
              </a:rPr>
              <a:t>.</a:t>
            </a:r>
          </a:p>
        </p:txBody>
      </p:sp>
      <p:sp>
        <p:nvSpPr>
          <p:cNvPr id="6" name="Text Box 43"/>
          <p:cNvSpPr txBox="1">
            <a:spLocks noChangeArrowheads="1"/>
          </p:cNvSpPr>
          <p:nvPr/>
        </p:nvSpPr>
        <p:spPr bwMode="auto">
          <a:xfrm>
            <a:off x="4386684" y="188640"/>
            <a:ext cx="4668266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1800" dirty="0">
                <a:solidFill>
                  <a:srgbClr val="008000"/>
                </a:solidFill>
                <a:latin typeface="Minion Pro" pitchFamily="18" charset="0"/>
              </a:rPr>
              <a:t>Обработка </a:t>
            </a:r>
            <a:r>
              <a:rPr lang="ru-RU" sz="1800" dirty="0" smtClean="0">
                <a:solidFill>
                  <a:srgbClr val="008000"/>
                </a:solidFill>
                <a:latin typeface="Minion Pro" pitchFamily="18" charset="0"/>
              </a:rPr>
              <a:t>растений</a:t>
            </a:r>
          </a:p>
          <a:p>
            <a:pPr marL="342900" indent="-342900" algn="ctr">
              <a:defRPr/>
            </a:pPr>
            <a:endParaRPr lang="ru-RU" sz="1800" dirty="0">
              <a:solidFill>
                <a:srgbClr val="008000"/>
              </a:solidFill>
              <a:latin typeface="Minion Pro" pitchFamily="18" charset="0"/>
            </a:endParaRPr>
          </a:p>
          <a:p>
            <a:pPr marL="342900" indent="-342900">
              <a:buFontTx/>
              <a:buBlip>
                <a:blip r:embed="rId5"/>
              </a:buBlip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Повышает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выносливость к неблагоприятным погодным условиям</a:t>
            </a:r>
          </a:p>
          <a:p>
            <a:pPr marL="342900" indent="-342900">
              <a:buFontTx/>
              <a:buBlip>
                <a:blip r:embed="rId5"/>
              </a:buBlip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Активизирует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столонообразования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pPr marL="342900" indent="-342900">
              <a:buFontTx/>
              <a:buBlip>
                <a:blip r:embed="rId5"/>
              </a:buBlip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Способствует равномерному формированию клубней</a:t>
            </a:r>
          </a:p>
          <a:p>
            <a:pPr marL="342900" indent="-342900">
              <a:buFontTx/>
              <a:buBlip>
                <a:blip r:embed="rId5"/>
              </a:buBlip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Снижает уровень заболеваемости вегетативной массы</a:t>
            </a:r>
          </a:p>
          <a:p>
            <a:pPr marL="342900" indent="-342900">
              <a:defRPr/>
            </a:pP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</p:txBody>
      </p:sp>
      <p:pic>
        <p:nvPicPr>
          <p:cNvPr id="7" name="Picture 9" descr="C:\Users\Рита\Desktop\pict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5476" y="3212976"/>
            <a:ext cx="3962624" cy="21920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11"/>
          <p:cNvSpPr>
            <a:spLocks noChangeArrowheads="1"/>
          </p:cNvSpPr>
          <p:nvPr/>
        </p:nvSpPr>
        <p:spPr bwMode="auto">
          <a:xfrm>
            <a:off x="4356100" y="2589297"/>
            <a:ext cx="4572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100" dirty="0">
                <a:solidFill>
                  <a:schemeClr val="accent3">
                    <a:lumMod val="50000"/>
                  </a:schemeClr>
                </a:solidFill>
              </a:rPr>
              <a:t>ЗАО "</a:t>
            </a:r>
            <a:r>
              <a:rPr lang="ru-RU" sz="1100" dirty="0" err="1">
                <a:solidFill>
                  <a:schemeClr val="accent3">
                    <a:lumMod val="50000"/>
                  </a:schemeClr>
                </a:solidFill>
              </a:rPr>
              <a:t>Агросервис</a:t>
            </a:r>
            <a:r>
              <a:rPr lang="ru-RU" sz="1100" dirty="0">
                <a:solidFill>
                  <a:schemeClr val="accent3">
                    <a:lumMod val="50000"/>
                  </a:schemeClr>
                </a:solidFill>
              </a:rPr>
              <a:t>". Каширский район </a:t>
            </a:r>
          </a:p>
          <a:p>
            <a:pPr algn="ctr"/>
            <a:r>
              <a:rPr lang="ru-RU" sz="1100" dirty="0">
                <a:solidFill>
                  <a:schemeClr val="accent3">
                    <a:lumMod val="50000"/>
                  </a:schemeClr>
                </a:solidFill>
              </a:rPr>
              <a:t>Московской обл., дер. Никулино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9" descr="C:\Users\Рита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73463"/>
            <a:ext cx="77851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2"/>
          <p:cNvSpPr txBox="1">
            <a:spLocks noChangeArrowheads="1"/>
          </p:cNvSpPr>
          <p:nvPr/>
        </p:nvSpPr>
        <p:spPr bwMode="auto">
          <a:xfrm>
            <a:off x="323850" y="908050"/>
            <a:ext cx="8640763" cy="233838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Обработка клубней при посадке, норма расхода 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2 г/т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;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Обработка 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растений в начальный период роста (высота 10-15см) и/или в фазу </a:t>
            </a:r>
            <a:r>
              <a:rPr lang="ru-RU" sz="1800" i="1" dirty="0" err="1" smtClean="0">
                <a:solidFill>
                  <a:srgbClr val="196713"/>
                </a:solidFill>
                <a:latin typeface="Minion Pro" pitchFamily="18" charset="0"/>
              </a:rPr>
              <a:t>бутонизации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:</a:t>
            </a: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</p:txBody>
      </p:sp>
      <p:sp>
        <p:nvSpPr>
          <p:cNvPr id="34820" name="Прямоугольник 12"/>
          <p:cNvSpPr>
            <a:spLocks noChangeArrowheads="1"/>
          </p:cNvSpPr>
          <p:nvPr/>
        </p:nvSpPr>
        <p:spPr bwMode="auto">
          <a:xfrm>
            <a:off x="2555875" y="333375"/>
            <a:ext cx="4139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Регламенты применения</a:t>
            </a:r>
          </a:p>
        </p:txBody>
      </p:sp>
      <p:grpSp>
        <p:nvGrpSpPr>
          <p:cNvPr id="45061" name="Группа 19"/>
          <p:cNvGrpSpPr>
            <a:grpSpLocks/>
          </p:cNvGrpSpPr>
          <p:nvPr/>
        </p:nvGrpSpPr>
        <p:grpSpPr bwMode="auto">
          <a:xfrm>
            <a:off x="3419475" y="3716338"/>
            <a:ext cx="2592388" cy="1163637"/>
            <a:chOff x="2071846" y="3728610"/>
            <a:chExt cx="1635053" cy="1162478"/>
          </a:xfrm>
        </p:grpSpPr>
        <p:cxnSp>
          <p:nvCxnSpPr>
            <p:cNvPr id="33795" name="Прямая соединительная линия 12"/>
            <p:cNvCxnSpPr>
              <a:cxnSpLocks noChangeShapeType="1"/>
            </p:cNvCxnSpPr>
            <p:nvPr/>
          </p:nvCxnSpPr>
          <p:spPr bwMode="auto">
            <a:xfrm>
              <a:off x="2141934" y="4060067"/>
              <a:ext cx="0" cy="831021"/>
            </a:xfrm>
            <a:prstGeom prst="line">
              <a:avLst/>
            </a:prstGeom>
            <a:noFill/>
            <a:ln w="12700" algn="ctr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</p:spPr>
        </p:cxnSp>
        <p:cxnSp>
          <p:nvCxnSpPr>
            <p:cNvPr id="2" name="Прямая соединительная линия 13"/>
            <p:cNvCxnSpPr>
              <a:cxnSpLocks noChangeShapeType="1"/>
            </p:cNvCxnSpPr>
            <p:nvPr/>
          </p:nvCxnSpPr>
          <p:spPr bwMode="auto">
            <a:xfrm>
              <a:off x="3635809" y="3977599"/>
              <a:ext cx="0" cy="499565"/>
            </a:xfrm>
            <a:prstGeom prst="line">
              <a:avLst/>
            </a:prstGeom>
            <a:noFill/>
            <a:ln w="9525" algn="ctr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</p:spPr>
        </p:cxnSp>
        <p:sp>
          <p:nvSpPr>
            <p:cNvPr id="9" name="Шестиугольник 8"/>
            <p:cNvSpPr/>
            <p:nvPr/>
          </p:nvSpPr>
          <p:spPr bwMode="auto">
            <a:xfrm>
              <a:off x="2071846" y="3728610"/>
              <a:ext cx="1635053" cy="581374"/>
            </a:xfrm>
            <a:prstGeom prst="hexagon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>
                    <a:lumMod val="75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endParaRPr>
            </a:p>
          </p:txBody>
        </p:sp>
        <p:sp>
          <p:nvSpPr>
            <p:cNvPr id="45074" name="TextBox 15"/>
            <p:cNvSpPr txBox="1">
              <a:spLocks noChangeArrowheads="1"/>
            </p:cNvSpPr>
            <p:nvPr/>
          </p:nvSpPr>
          <p:spPr bwMode="auto">
            <a:xfrm>
              <a:off x="2178126" y="3935157"/>
              <a:ext cx="1421491" cy="249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9pPr>
            </a:lstStyle>
            <a:p>
              <a:pPr algn="ctr" eaLnBrk="1" hangingPunct="1">
                <a:lnSpc>
                  <a:spcPts val="1000"/>
                </a:lnSpc>
              </a:pPr>
              <a:r>
                <a:rPr lang="ru-RU" sz="1600" dirty="0" err="1" smtClean="0">
                  <a:solidFill>
                    <a:srgbClr val="196713"/>
                  </a:solidFill>
                  <a:latin typeface="Minion Pro" pitchFamily="18" charset="0"/>
                </a:rPr>
                <a:t>Мивал</a:t>
              </a:r>
              <a:r>
                <a:rPr lang="ru-RU" sz="1600" dirty="0" smtClean="0">
                  <a:solidFill>
                    <a:srgbClr val="196713"/>
                  </a:solidFill>
                  <a:latin typeface="Minion Pro" pitchFamily="18" charset="0"/>
                </a:rPr>
                <a:t>-Агро</a:t>
              </a:r>
              <a:endParaRPr lang="ru-RU" sz="1600" dirty="0">
                <a:solidFill>
                  <a:srgbClr val="196713"/>
                </a:solidFill>
                <a:latin typeface="Minion Pro" pitchFamily="18" charset="0"/>
              </a:endParaRPr>
            </a:p>
          </p:txBody>
        </p:sp>
      </p:grpSp>
      <p:grpSp>
        <p:nvGrpSpPr>
          <p:cNvPr id="45062" name="Группа 13"/>
          <p:cNvGrpSpPr>
            <a:grpSpLocks/>
          </p:cNvGrpSpPr>
          <p:nvPr/>
        </p:nvGrpSpPr>
        <p:grpSpPr bwMode="auto">
          <a:xfrm>
            <a:off x="0" y="3716337"/>
            <a:ext cx="1619672" cy="701777"/>
            <a:chOff x="107504" y="3515505"/>
            <a:chExt cx="1144935" cy="700752"/>
          </a:xfrm>
        </p:grpSpPr>
        <p:sp>
          <p:nvSpPr>
            <p:cNvPr id="17" name="Шестиугольник 16"/>
            <p:cNvSpPr/>
            <p:nvPr/>
          </p:nvSpPr>
          <p:spPr bwMode="auto">
            <a:xfrm>
              <a:off x="107504" y="3515505"/>
              <a:ext cx="1144935" cy="600783"/>
            </a:xfrm>
            <a:prstGeom prst="hexagon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bg1">
                    <a:lumMod val="60000"/>
                    <a:lumOff val="40000"/>
                  </a:schemeClr>
                </a:gs>
                <a:gs pos="100000">
                  <a:schemeClr val="bg1">
                    <a:lumMod val="40000"/>
                    <a:lumOff val="6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endParaRPr>
            </a:p>
          </p:txBody>
        </p:sp>
        <p:sp>
          <p:nvSpPr>
            <p:cNvPr id="45068" name="TextBox 17"/>
            <p:cNvSpPr txBox="1">
              <a:spLocks noChangeArrowheads="1"/>
            </p:cNvSpPr>
            <p:nvPr/>
          </p:nvSpPr>
          <p:spPr bwMode="auto">
            <a:xfrm>
              <a:off x="157568" y="3631482"/>
              <a:ext cx="10336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9pPr>
            </a:lstStyle>
            <a:p>
              <a:pPr algn="ctr" eaLnBrk="1" hangingPunct="1"/>
              <a:r>
                <a:rPr lang="ru-RU" sz="1600" dirty="0" err="1">
                  <a:solidFill>
                    <a:srgbClr val="196713"/>
                  </a:solidFill>
                  <a:latin typeface="Minion Pro" pitchFamily="18" charset="0"/>
                </a:rPr>
                <a:t>Мивал</a:t>
              </a:r>
              <a:r>
                <a:rPr lang="ru-RU" sz="1600" dirty="0">
                  <a:solidFill>
                    <a:srgbClr val="196713"/>
                  </a:solidFill>
                  <a:latin typeface="Minion Pro" pitchFamily="18" charset="0"/>
                </a:rPr>
                <a:t>-Агро</a:t>
              </a:r>
            </a:p>
          </p:txBody>
        </p:sp>
      </p:grpSp>
      <p:sp>
        <p:nvSpPr>
          <p:cNvPr id="45063" name="Прямоугольник 11"/>
          <p:cNvSpPr>
            <a:spLocks noChangeArrowheads="1"/>
          </p:cNvSpPr>
          <p:nvPr/>
        </p:nvSpPr>
        <p:spPr bwMode="auto">
          <a:xfrm rot="-5400000">
            <a:off x="-80211" y="4727466"/>
            <a:ext cx="1289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1800">
                <a:latin typeface="Minion Pro" pitchFamily="18" charset="0"/>
              </a:rPr>
              <a:t>Обработка</a:t>
            </a:r>
          </a:p>
          <a:p>
            <a:pPr marL="342900" indent="-342900" algn="ctr"/>
            <a:r>
              <a:rPr lang="ru-RU" sz="1800">
                <a:latin typeface="Minion Pro" pitchFamily="18" charset="0"/>
              </a:rPr>
              <a:t> клубней</a:t>
            </a:r>
          </a:p>
        </p:txBody>
      </p:sp>
      <p:sp>
        <p:nvSpPr>
          <p:cNvPr id="45064" name="Прямоугольник 21"/>
          <p:cNvSpPr>
            <a:spLocks noChangeArrowheads="1"/>
          </p:cNvSpPr>
          <p:nvPr/>
        </p:nvSpPr>
        <p:spPr bwMode="auto">
          <a:xfrm>
            <a:off x="577878" y="2006179"/>
            <a:ext cx="7489825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</a:t>
            </a:r>
            <a:r>
              <a:rPr lang="ru-RU" sz="1800" i="1" u="sng" dirty="0" err="1" smtClean="0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i="1" u="sng" dirty="0" smtClean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 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- норма расхода </a:t>
            </a:r>
            <a:r>
              <a:rPr lang="ru-RU" sz="1800" i="1" u="sng" dirty="0" smtClean="0">
                <a:solidFill>
                  <a:srgbClr val="196713"/>
                </a:solidFill>
                <a:latin typeface="Minion Pro" pitchFamily="18" charset="0"/>
              </a:rPr>
              <a:t>10-</a:t>
            </a:r>
            <a:r>
              <a:rPr lang="ru-RU" sz="2000" i="1" u="sng" dirty="0" smtClean="0">
                <a:solidFill>
                  <a:srgbClr val="196713"/>
                </a:solidFill>
                <a:latin typeface="Minion Pro" pitchFamily="18" charset="0"/>
              </a:rPr>
              <a:t>20 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г/га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1800" b="0" i="1" dirty="0">
                <a:solidFill>
                  <a:srgbClr val="196713"/>
                </a:solidFill>
                <a:latin typeface="Minion Pro" pitchFamily="18" charset="0"/>
              </a:rPr>
              <a:t>При применении одной обработки по вегетации использовать максимальную </a:t>
            </a:r>
            <a:r>
              <a:rPr lang="ru-RU" sz="1800" b="0" i="1" dirty="0" smtClean="0">
                <a:solidFill>
                  <a:srgbClr val="196713"/>
                </a:solidFill>
                <a:latin typeface="Minion Pro" pitchFamily="18" charset="0"/>
              </a:rPr>
              <a:t>концентрацию </a:t>
            </a:r>
            <a:r>
              <a:rPr lang="ru-RU" sz="1800" b="0" i="1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b="0" i="1" dirty="0">
                <a:solidFill>
                  <a:srgbClr val="196713"/>
                </a:solidFill>
                <a:latin typeface="Minion Pro" pitchFamily="18" charset="0"/>
              </a:rPr>
              <a:t>-Агро в рабочем растворе.</a:t>
            </a:r>
            <a:r>
              <a:rPr lang="ru-RU" sz="1800" b="0" dirty="0">
                <a:solidFill>
                  <a:srgbClr val="196713"/>
                </a:solidFill>
                <a:latin typeface="Minion Pro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ru-RU" sz="1800" b="0" i="1" u="sng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endParaRPr lang="ru-RU" sz="1800" b="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endParaRPr lang="ru-RU" sz="1800" i="1" u="sng" dirty="0">
              <a:latin typeface="Minion Pro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2988" y="491331"/>
            <a:ext cx="72739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Результаты применения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  <a:r>
              <a:rPr lang="ru-RU" sz="2400" u="sng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6375" y="923131"/>
            <a:ext cx="63357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В  СХП Красноармейское, Челябинской области, 2010-1012 годы</a:t>
            </a:r>
            <a:endParaRPr lang="ru-RU" sz="1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050" y="1484313"/>
            <a:ext cx="4627563" cy="1077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i="1" dirty="0">
                <a:solidFill>
                  <a:srgbClr val="196713"/>
                </a:solidFill>
                <a:latin typeface="Minion Pro" pitchFamily="18" charset="0"/>
              </a:rPr>
              <a:t>Картофель сорт Невский</a:t>
            </a:r>
          </a:p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0" dirty="0">
                <a:solidFill>
                  <a:srgbClr val="196713"/>
                </a:solidFill>
                <a:latin typeface="Minion Pro" pitchFamily="18" charset="0"/>
              </a:rPr>
              <a:t>Обработка растений в фазу </a:t>
            </a:r>
            <a:r>
              <a:rPr lang="ru-RU" sz="2000" b="0" dirty="0" err="1">
                <a:solidFill>
                  <a:srgbClr val="196713"/>
                </a:solidFill>
                <a:latin typeface="Minion Pro" pitchFamily="18" charset="0"/>
              </a:rPr>
              <a:t>бутонизации</a:t>
            </a:r>
            <a:endParaRPr lang="ru-RU" sz="2000" b="0" dirty="0">
              <a:solidFill>
                <a:srgbClr val="196713"/>
              </a:solidFill>
              <a:latin typeface="Minion Pro" pitchFamily="18" charset="0"/>
            </a:endParaRPr>
          </a:p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0" u="sng" dirty="0">
                <a:solidFill>
                  <a:srgbClr val="196713"/>
                </a:solidFill>
                <a:latin typeface="Minion Pro" pitchFamily="18" charset="0"/>
              </a:rPr>
              <a:t>Норма расхода 20г/га</a:t>
            </a:r>
          </a:p>
        </p:txBody>
      </p:sp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565400"/>
            <a:ext cx="55530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8"/>
          <p:cNvSpPr txBox="1">
            <a:spLocks noChangeArrowheads="1"/>
          </p:cNvSpPr>
          <p:nvPr/>
        </p:nvSpPr>
        <p:spPr bwMode="auto">
          <a:xfrm>
            <a:off x="2843213" y="4652963"/>
            <a:ext cx="865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+20%</a:t>
            </a:r>
          </a:p>
        </p:txBody>
      </p:sp>
      <p:sp>
        <p:nvSpPr>
          <p:cNvPr id="46087" name="TextBox 9"/>
          <p:cNvSpPr txBox="1">
            <a:spLocks noChangeArrowheads="1"/>
          </p:cNvSpPr>
          <p:nvPr/>
        </p:nvSpPr>
        <p:spPr bwMode="auto">
          <a:xfrm>
            <a:off x="4500563" y="4437063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+30%</a:t>
            </a:r>
          </a:p>
        </p:txBody>
      </p:sp>
      <p:sp>
        <p:nvSpPr>
          <p:cNvPr id="46088" name="TextBox 10"/>
          <p:cNvSpPr txBox="1">
            <a:spLocks noChangeArrowheads="1"/>
          </p:cNvSpPr>
          <p:nvPr/>
        </p:nvSpPr>
        <p:spPr bwMode="auto">
          <a:xfrm>
            <a:off x="5940425" y="4581525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+17%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52874"/>
            <a:ext cx="4711824" cy="229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4005263"/>
          <a:ext cx="8569325" cy="2063750"/>
        </p:xfrm>
        <a:graphic>
          <a:graphicData uri="http://schemas.openxmlformats.org/drawingml/2006/table">
            <a:tbl>
              <a:tblPr/>
              <a:tblGrid>
                <a:gridCol w="2117382"/>
                <a:gridCol w="1006625"/>
                <a:gridCol w="1340719"/>
                <a:gridCol w="1162826"/>
                <a:gridCol w="1496919"/>
                <a:gridCol w="1444854"/>
              </a:tblGrid>
              <a:tr h="443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 опыта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Цена   1 т,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Выручка от приб. урожая, руб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Затра-ты на 1 га,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Прибыль с 1 га, руб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Окупаемость 1руб. затр., руб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Контроль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Мивал-Агро (Обработка клубней)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27880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27580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Мивал-Агро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(Обработка клубней и растений)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850" y="476672"/>
            <a:ext cx="8640763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Эффективность применения регулятора роста </a:t>
            </a:r>
            <a:r>
              <a:rPr lang="ru-RU" sz="16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Мивал-Агро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при выращивании картофеля </a:t>
            </a:r>
          </a:p>
          <a:p>
            <a:pPr algn="ctr">
              <a:defRPr/>
            </a:pPr>
            <a:r>
              <a:rPr lang="ru-RU" sz="12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Агрохолдинг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</a:t>
            </a:r>
            <a:r>
              <a:rPr lang="ru-RU" sz="12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Малино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, ООО «</a:t>
            </a:r>
            <a:r>
              <a:rPr lang="ru-RU" sz="12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Кимовские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просторы», сорт</a:t>
            </a:r>
            <a:r>
              <a:rPr lang="ru-RU" sz="12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Леди Розетта,  2009г.</a:t>
            </a:r>
          </a:p>
        </p:txBody>
      </p:sp>
      <p:sp>
        <p:nvSpPr>
          <p:cNvPr id="47145" name="TextBox 5"/>
          <p:cNvSpPr txBox="1">
            <a:spLocks noChangeArrowheads="1"/>
          </p:cNvSpPr>
          <p:nvPr/>
        </p:nvSpPr>
        <p:spPr bwMode="auto">
          <a:xfrm>
            <a:off x="2092337" y="2370816"/>
            <a:ext cx="6795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100" dirty="0"/>
              <a:t>+12%</a:t>
            </a:r>
          </a:p>
        </p:txBody>
      </p:sp>
      <p:sp>
        <p:nvSpPr>
          <p:cNvPr id="47146" name="TextBox 6"/>
          <p:cNvSpPr txBox="1">
            <a:spLocks noChangeArrowheads="1"/>
          </p:cNvSpPr>
          <p:nvPr/>
        </p:nvSpPr>
        <p:spPr bwMode="auto">
          <a:xfrm>
            <a:off x="3316300" y="2370816"/>
            <a:ext cx="6795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100" dirty="0"/>
              <a:t>+24%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92" y="1161891"/>
            <a:ext cx="3752630" cy="268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 bwMode="auto">
          <a:xfrm>
            <a:off x="1115616" y="1556792"/>
            <a:ext cx="6768752" cy="1800200"/>
          </a:xfrm>
          <a:prstGeom prst="flowChartProcess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flat">
            <a:bevelT prst="slope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827088" y="404813"/>
            <a:ext cx="71294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МИВАЛ-АГРО</a:t>
            </a:r>
          </a:p>
          <a:p>
            <a:pPr algn="ctr">
              <a:defRPr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Комплексный регулятор роста растений </a:t>
            </a:r>
          </a:p>
          <a:p>
            <a:pPr>
              <a:defRPr/>
            </a:pPr>
            <a:endParaRPr lang="ru-RU" sz="1600" b="0" dirty="0">
              <a:latin typeface="Minion Pro" pitchFamily="18" charset="0"/>
            </a:endParaRPr>
          </a:p>
          <a:p>
            <a:pPr>
              <a:defRPr/>
            </a:pPr>
            <a:endParaRPr lang="ru-RU" sz="1600" b="0" dirty="0"/>
          </a:p>
          <a:p>
            <a:pPr>
              <a:defRPr/>
            </a:pPr>
            <a:endParaRPr lang="ru-RU" sz="1600" b="0" dirty="0"/>
          </a:p>
          <a:p>
            <a:pPr>
              <a:defRPr/>
            </a:pPr>
            <a:endParaRPr lang="ru-RU" sz="1600" b="0" dirty="0"/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692275" y="1360488"/>
            <a:ext cx="561657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2 действующих вещества</a:t>
            </a:r>
          </a:p>
          <a:p>
            <a:pPr algn="ctr">
              <a:defRPr/>
            </a:pPr>
            <a:endParaRPr lang="ru-RU" sz="2000" dirty="0">
              <a:latin typeface="Minion Pro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8000"/>
                </a:solidFill>
                <a:latin typeface="Minion Pro" pitchFamily="18" charset="0"/>
              </a:rPr>
              <a:t> </a:t>
            </a:r>
            <a:r>
              <a:rPr lang="ru-RU" sz="1800" dirty="0">
                <a:latin typeface="Minion Pro" pitchFamily="18" charset="0"/>
              </a:rPr>
              <a:t>оптимальное количественное соотношение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8000"/>
                </a:solidFill>
                <a:latin typeface="Minion Pro" pitchFamily="18" charset="0"/>
              </a:rPr>
              <a:t> </a:t>
            </a:r>
            <a:r>
              <a:rPr lang="ru-RU" sz="1800" dirty="0">
                <a:latin typeface="Minion Pro" pitchFamily="18" charset="0"/>
              </a:rPr>
              <a:t>эффект синергии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8000"/>
                </a:solidFill>
                <a:latin typeface="Minion Pro" pitchFamily="18" charset="0"/>
              </a:rPr>
              <a:t> </a:t>
            </a:r>
            <a:r>
              <a:rPr lang="ru-RU" sz="1800" dirty="0">
                <a:latin typeface="Minion Pro" pitchFamily="18" charset="0"/>
              </a:rPr>
              <a:t>разнонаправленное действие на растения</a:t>
            </a:r>
          </a:p>
        </p:txBody>
      </p:sp>
      <p:sp>
        <p:nvSpPr>
          <p:cNvPr id="18" name="Багетная рамка 17"/>
          <p:cNvSpPr/>
          <p:nvPr/>
        </p:nvSpPr>
        <p:spPr bwMode="auto">
          <a:xfrm>
            <a:off x="899592" y="3573016"/>
            <a:ext cx="3528392" cy="1800200"/>
          </a:xfrm>
          <a:prstGeom prst="bevel">
            <a:avLst/>
          </a:prstGeom>
          <a:gradFill flip="none" rotWithShape="1">
            <a:gsLst>
              <a:gs pos="0">
                <a:srgbClr val="008000"/>
              </a:gs>
              <a:gs pos="50000">
                <a:srgbClr val="09BB27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Багетная рамка 18"/>
          <p:cNvSpPr/>
          <p:nvPr/>
        </p:nvSpPr>
        <p:spPr bwMode="auto">
          <a:xfrm>
            <a:off x="4644008" y="3573016"/>
            <a:ext cx="3456384" cy="1800200"/>
          </a:xfrm>
          <a:prstGeom prst="bevel">
            <a:avLst/>
          </a:prstGeom>
          <a:gradFill flip="none" rotWithShape="1">
            <a:gsLst>
              <a:gs pos="0">
                <a:srgbClr val="008000"/>
              </a:gs>
              <a:gs pos="50000">
                <a:srgbClr val="09BB27"/>
              </a:gs>
              <a:gs pos="100000">
                <a:srgbClr val="156B13"/>
              </a:gs>
            </a:gsLst>
            <a:lin ang="2700000" scaled="1"/>
            <a:tileRect/>
          </a:gra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Выгнутая влево стрелка 11"/>
          <p:cNvSpPr/>
          <p:nvPr/>
        </p:nvSpPr>
        <p:spPr bwMode="auto">
          <a:xfrm>
            <a:off x="179512" y="2780928"/>
            <a:ext cx="864096" cy="1656184"/>
          </a:xfrm>
          <a:prstGeom prst="curvedRightArrow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rgbClr val="FE6100"/>
              </a:gs>
              <a:gs pos="100000">
                <a:srgbClr val="FF9900"/>
              </a:gs>
            </a:gsLst>
            <a:lin ang="2700000" scaled="1"/>
          </a:gradFill>
          <a:ln w="9525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Выгнутая вправо стрелка 10"/>
          <p:cNvSpPr/>
          <p:nvPr/>
        </p:nvSpPr>
        <p:spPr bwMode="auto">
          <a:xfrm>
            <a:off x="7956376" y="2852936"/>
            <a:ext cx="864096" cy="1656184"/>
          </a:xfrm>
          <a:prstGeom prst="curvedLeftArrow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rgbClr val="FE6100"/>
              </a:gs>
              <a:gs pos="100000">
                <a:srgbClr val="FF9900"/>
              </a:gs>
            </a:gsLst>
            <a:lin ang="2700000" scaled="1"/>
          </a:gradFill>
          <a:ln w="9525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42988" y="3789363"/>
            <a:ext cx="3241675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МИВАЛ</a:t>
            </a:r>
          </a:p>
          <a:p>
            <a:pPr algn="ctr">
              <a:defRPr/>
            </a:pPr>
            <a:r>
              <a:rPr lang="ru-RU" sz="1800" dirty="0">
                <a:latin typeface="Minion Pro" pitchFamily="18" charset="0"/>
              </a:rPr>
              <a:t>Биологически активное соединение кремния из группы </a:t>
            </a:r>
            <a:r>
              <a:rPr lang="ru-RU" sz="1800" dirty="0" err="1">
                <a:latin typeface="Minion Pro" pitchFamily="18" charset="0"/>
              </a:rPr>
              <a:t>силатранов</a:t>
            </a:r>
            <a:endParaRPr lang="ru-RU" sz="1800" dirty="0">
              <a:latin typeface="Minion Pro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87900" y="3860800"/>
            <a:ext cx="3240088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КРЕЗАЦИН</a:t>
            </a:r>
          </a:p>
          <a:p>
            <a:pPr algn="ctr">
              <a:defRPr/>
            </a:pPr>
            <a:r>
              <a:rPr lang="ru-RU" sz="1800" dirty="0">
                <a:latin typeface="Minion Pro" pitchFamily="18" charset="0"/>
              </a:rPr>
              <a:t>Аналог содержащихся в растениях фитогормонов из группы ауксинов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</p:txBody>
      </p:sp>
      <p:sp>
        <p:nvSpPr>
          <p:cNvPr id="23" name="Плюс 22"/>
          <p:cNvSpPr/>
          <p:nvPr/>
        </p:nvSpPr>
        <p:spPr bwMode="auto">
          <a:xfrm>
            <a:off x="4356100" y="4292600"/>
            <a:ext cx="360363" cy="360363"/>
          </a:xfrm>
          <a:prstGeom prst="mathPlus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rgbClr val="FE6100"/>
              </a:gs>
              <a:gs pos="100000">
                <a:srgbClr val="FF9900"/>
              </a:gs>
            </a:gsLst>
            <a:lin ang="27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250825" y="523875"/>
            <a:ext cx="85693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Картофель России - 2007. ВНИИКХ. </a:t>
            </a:r>
          </a:p>
          <a:p>
            <a:pPr algn="ctr">
              <a:defRPr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Демонстрационный опыт компании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АгроСил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  пос. Коренево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   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    </a:t>
            </a:r>
          </a:p>
          <a:p>
            <a:pPr algn="ctr">
              <a:defRPr/>
            </a:pPr>
            <a:endParaRPr lang="ru-RU" sz="160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(сорт Удача, пробные копки,  урожай с 4 кустов) 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</p:txBody>
      </p:sp>
      <p:graphicFrame>
        <p:nvGraphicFramePr>
          <p:cNvPr id="40858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231567"/>
              </p:ext>
            </p:extLst>
          </p:nvPr>
        </p:nvGraphicFramePr>
        <p:xfrm>
          <a:off x="179388" y="3068638"/>
          <a:ext cx="8712200" cy="2151062"/>
        </p:xfrm>
        <a:graphic>
          <a:graphicData uri="http://schemas.openxmlformats.org/drawingml/2006/table">
            <a:tbl>
              <a:tblPr/>
              <a:tblGrid>
                <a:gridCol w="2178460"/>
                <a:gridCol w="2178461"/>
                <a:gridCol w="2176819"/>
                <a:gridCol w="2178460"/>
              </a:tblGrid>
              <a:tr h="1511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  <a:cs typeface="Arial" charset="0"/>
                        </a:rPr>
                        <a:t>Контроль</a:t>
                      </a: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  <a:cs typeface="Arial" charset="0"/>
                        </a:rPr>
                        <a:t>Обработка клубней  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  <a:cs typeface="Arial" charset="0"/>
                        </a:rPr>
                        <a:t>Мивал-Агро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  <a:cs typeface="Arial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  <a:cs typeface="Arial" charset="0"/>
                        </a:rPr>
                        <a:t>Обработка растений  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  <a:cs typeface="Arial" charset="0"/>
                        </a:rPr>
                        <a:t>Мивал-Агро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  <a:cs typeface="Arial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  <a:cs typeface="Arial" charset="0"/>
                        </a:rPr>
                        <a:t>Обработка клубней и растений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  <a:cs typeface="Arial" charset="0"/>
                        </a:rPr>
                        <a:t>Мивал-Агро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  <a:cs typeface="Arial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48" name="Picture 23" descr="Контрол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0075"/>
            <a:ext cx="1871662" cy="14081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9" name="Picture 24" descr="Обработка клубне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140075"/>
            <a:ext cx="1871663" cy="13763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0" name="Picture 25" descr="Обработка растен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140075"/>
            <a:ext cx="1871663" cy="1395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51" name="Picture 26" descr="Обработка клубней и растени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140075"/>
            <a:ext cx="1871662" cy="13985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914400" y="75406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64" name="Text Box 3"/>
          <p:cNvSpPr txBox="1">
            <a:spLocks noChangeArrowheads="1"/>
          </p:cNvSpPr>
          <p:nvPr/>
        </p:nvSpPr>
        <p:spPr bwMode="auto">
          <a:xfrm>
            <a:off x="468311" y="404664"/>
            <a:ext cx="79216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Урожайность картофеля в зависимости от применения</a:t>
            </a:r>
          </a:p>
          <a:p>
            <a:pPr algn="ctr">
              <a:defRPr/>
            </a:pP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Мивал-Агро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на фоне уменьшенного вдвое пакета химических средств защиты растений </a:t>
            </a:r>
          </a:p>
          <a:p>
            <a:pPr algn="ctr">
              <a:defRPr/>
            </a:pPr>
            <a:endParaRPr lang="ru-RU" sz="2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  <a:p>
            <a:pPr algn="ctr">
              <a:defRPr/>
            </a:pPr>
            <a:r>
              <a:rPr lang="ru-RU" sz="1800" b="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Удмуртский ГНИИ сельского хозяйства, 2006-2008 гг.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912258"/>
              </p:ext>
            </p:extLst>
          </p:nvPr>
        </p:nvGraphicFramePr>
        <p:xfrm>
          <a:off x="684212" y="1914525"/>
          <a:ext cx="7632700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35" name="Диаграмма" r:id="rId4" imgW="5981700" imgH="2866949" progId="Excel.Sheet.8">
                  <p:embed/>
                </p:oleObj>
              </mc:Choice>
              <mc:Fallback>
                <p:oleObj name="Диаграмма" r:id="rId4" imgW="5981700" imgH="2866949" progId="Excel.Sheet.8">
                  <p:embed/>
                  <p:pic>
                    <p:nvPicPr>
                      <p:cNvPr id="0" name="Picture 4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2" y="1914525"/>
                        <a:ext cx="7632700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979613" y="5386388"/>
            <a:ext cx="15319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1200">
                <a:solidFill>
                  <a:srgbClr val="008000"/>
                </a:solidFill>
              </a:rPr>
              <a:t>Сорт Снегирь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995738" y="5373688"/>
            <a:ext cx="15319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1200">
                <a:solidFill>
                  <a:srgbClr val="008000"/>
                </a:solidFill>
              </a:rPr>
              <a:t>Сорт Елизавета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011863" y="5373688"/>
            <a:ext cx="15319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1200">
                <a:solidFill>
                  <a:srgbClr val="008000"/>
                </a:solidFill>
              </a:rPr>
              <a:t>Сорт Чайка</a:t>
            </a:r>
          </a:p>
        </p:txBody>
      </p:sp>
      <p:graphicFrame>
        <p:nvGraphicFramePr>
          <p:cNvPr id="50184" name="Object 8"/>
          <p:cNvGraphicFramePr>
            <a:graphicFrameLocks noChangeAspect="1"/>
          </p:cNvGraphicFramePr>
          <p:nvPr/>
        </p:nvGraphicFramePr>
        <p:xfrm>
          <a:off x="2124075" y="4437063"/>
          <a:ext cx="136525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36" name="CorelDRAW" r:id="rId6" imgW="160920" imgH="750960" progId="CorelDRAW.Graphic.13">
                  <p:embed/>
                </p:oleObj>
              </mc:Choice>
              <mc:Fallback>
                <p:oleObj name="CorelDRAW" r:id="rId6" imgW="160920" imgH="750960" progId="CorelDRAW.Graphic.13">
                  <p:embed/>
                  <p:pic>
                    <p:nvPicPr>
                      <p:cNvPr id="0" name="Picture 4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4437063"/>
                        <a:ext cx="136525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5" name="Object 9"/>
          <p:cNvGraphicFramePr>
            <a:graphicFrameLocks noChangeAspect="1"/>
          </p:cNvGraphicFramePr>
          <p:nvPr/>
        </p:nvGraphicFramePr>
        <p:xfrm>
          <a:off x="4140200" y="4437063"/>
          <a:ext cx="136525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37" name="CorelDRAW" r:id="rId8" imgW="160920" imgH="750960" progId="CorelDRAW.Graphic.13">
                  <p:embed/>
                </p:oleObj>
              </mc:Choice>
              <mc:Fallback>
                <p:oleObj name="CorelDRAW" r:id="rId8" imgW="160920" imgH="750960" progId="CorelDRAW.Graphic.13">
                  <p:embed/>
                  <p:pic>
                    <p:nvPicPr>
                      <p:cNvPr id="0" name="Picture 4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437063"/>
                        <a:ext cx="136525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6" name="Object 10"/>
          <p:cNvGraphicFramePr>
            <a:graphicFrameLocks noChangeAspect="1"/>
          </p:cNvGraphicFramePr>
          <p:nvPr/>
        </p:nvGraphicFramePr>
        <p:xfrm>
          <a:off x="6156325" y="4437063"/>
          <a:ext cx="136525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38" name="CorelDRAW" r:id="rId10" imgW="160920" imgH="750960" progId="CorelDRAW.Graphic.13">
                  <p:embed/>
                </p:oleObj>
              </mc:Choice>
              <mc:Fallback>
                <p:oleObj name="CorelDRAW" r:id="rId10" imgW="160920" imgH="750960" progId="CorelDRAW.Graphic.13">
                  <p:embed/>
                  <p:pic>
                    <p:nvPicPr>
                      <p:cNvPr id="0" name="Picture 4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437063"/>
                        <a:ext cx="136525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7" name="Object 11"/>
          <p:cNvGraphicFramePr>
            <a:graphicFrameLocks noChangeAspect="1"/>
          </p:cNvGraphicFramePr>
          <p:nvPr/>
        </p:nvGraphicFramePr>
        <p:xfrm>
          <a:off x="2484438" y="3573463"/>
          <a:ext cx="147637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39" name="CorelDRAW" r:id="rId12" imgW="174240" imgH="1759320" progId="CorelDRAW.Graphic.13">
                  <p:embed/>
                </p:oleObj>
              </mc:Choice>
              <mc:Fallback>
                <p:oleObj name="CorelDRAW" r:id="rId12" imgW="174240" imgH="1759320" progId="CorelDRAW.Graphic.13">
                  <p:embed/>
                  <p:pic>
                    <p:nvPicPr>
                      <p:cNvPr id="0" name="Picture 4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3573463"/>
                        <a:ext cx="147637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8" name="Object 12"/>
          <p:cNvGraphicFramePr>
            <a:graphicFrameLocks noChangeAspect="1"/>
          </p:cNvGraphicFramePr>
          <p:nvPr/>
        </p:nvGraphicFramePr>
        <p:xfrm>
          <a:off x="4500563" y="3573463"/>
          <a:ext cx="147637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40" name="CorelDRAW" r:id="rId14" imgW="174240" imgH="1759320" progId="CorelDRAW.Graphic.13">
                  <p:embed/>
                </p:oleObj>
              </mc:Choice>
              <mc:Fallback>
                <p:oleObj name="CorelDRAW" r:id="rId14" imgW="174240" imgH="1759320" progId="CorelDRAW.Graphic.13">
                  <p:embed/>
                  <p:pic>
                    <p:nvPicPr>
                      <p:cNvPr id="0" name="Picture 4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3573463"/>
                        <a:ext cx="147637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9" name="Object 13"/>
          <p:cNvGraphicFramePr>
            <a:graphicFrameLocks noChangeAspect="1"/>
          </p:cNvGraphicFramePr>
          <p:nvPr/>
        </p:nvGraphicFramePr>
        <p:xfrm>
          <a:off x="6516688" y="3595688"/>
          <a:ext cx="147637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41" name="CorelDRAW" r:id="rId16" imgW="174240" imgH="1759320" progId="CorelDRAW.Graphic.13">
                  <p:embed/>
                </p:oleObj>
              </mc:Choice>
              <mc:Fallback>
                <p:oleObj name="CorelDRAW" r:id="rId16" imgW="174240" imgH="1759320" progId="CorelDRAW.Graphic.13">
                  <p:embed/>
                  <p:pic>
                    <p:nvPicPr>
                      <p:cNvPr id="0" name="Picture 4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3595688"/>
                        <a:ext cx="147637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0" name="Object 14"/>
          <p:cNvGraphicFramePr>
            <a:graphicFrameLocks noChangeAspect="1"/>
          </p:cNvGraphicFramePr>
          <p:nvPr/>
        </p:nvGraphicFramePr>
        <p:xfrm>
          <a:off x="2843213" y="4365625"/>
          <a:ext cx="136525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42" name="CorelDRAW" r:id="rId18" imgW="161640" imgH="789840" progId="CorelDRAW.Graphic.13">
                  <p:embed/>
                </p:oleObj>
              </mc:Choice>
              <mc:Fallback>
                <p:oleObj name="CorelDRAW" r:id="rId18" imgW="161640" imgH="789840" progId="CorelDRAW.Graphic.13">
                  <p:embed/>
                  <p:pic>
                    <p:nvPicPr>
                      <p:cNvPr id="0" name="Picture 4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4365625"/>
                        <a:ext cx="136525" cy="66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1" name="Object 15"/>
          <p:cNvGraphicFramePr>
            <a:graphicFrameLocks noChangeAspect="1"/>
          </p:cNvGraphicFramePr>
          <p:nvPr/>
        </p:nvGraphicFramePr>
        <p:xfrm>
          <a:off x="4859338" y="4365625"/>
          <a:ext cx="136525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43" name="CorelDRAW" r:id="rId20" imgW="161640" imgH="789840" progId="CorelDRAW.Graphic.13">
                  <p:embed/>
                </p:oleObj>
              </mc:Choice>
              <mc:Fallback>
                <p:oleObj name="CorelDRAW" r:id="rId20" imgW="161640" imgH="789840" progId="CorelDRAW.Graphic.13">
                  <p:embed/>
                  <p:pic>
                    <p:nvPicPr>
                      <p:cNvPr id="0" name="Picture 4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365625"/>
                        <a:ext cx="136525" cy="66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2" name="Object 16"/>
          <p:cNvGraphicFramePr>
            <a:graphicFrameLocks noChangeAspect="1"/>
          </p:cNvGraphicFramePr>
          <p:nvPr/>
        </p:nvGraphicFramePr>
        <p:xfrm>
          <a:off x="6877050" y="4365625"/>
          <a:ext cx="136525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44" name="CorelDRAW" r:id="rId22" imgW="161640" imgH="789840" progId="CorelDRAW.Graphic.13">
                  <p:embed/>
                </p:oleObj>
              </mc:Choice>
              <mc:Fallback>
                <p:oleObj name="CorelDRAW" r:id="rId22" imgW="161640" imgH="789840" progId="CorelDRAW.Graphic.13">
                  <p:embed/>
                  <p:pic>
                    <p:nvPicPr>
                      <p:cNvPr id="0" name="Picture 5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365625"/>
                        <a:ext cx="136525" cy="66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3" name="Object 17"/>
          <p:cNvGraphicFramePr>
            <a:graphicFrameLocks noChangeAspect="1"/>
          </p:cNvGraphicFramePr>
          <p:nvPr/>
        </p:nvGraphicFramePr>
        <p:xfrm>
          <a:off x="3203575" y="3141663"/>
          <a:ext cx="142875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45" name="CorelDRAW" r:id="rId24" imgW="169200" imgH="2247840" progId="CorelDRAW.Graphic.13">
                  <p:embed/>
                </p:oleObj>
              </mc:Choice>
              <mc:Fallback>
                <p:oleObj name="CorelDRAW" r:id="rId24" imgW="169200" imgH="2247840" progId="CorelDRAW.Graphic.13">
                  <p:embed/>
                  <p:pic>
                    <p:nvPicPr>
                      <p:cNvPr id="0" name="Picture 5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141663"/>
                        <a:ext cx="142875" cy="190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4" name="Object 18"/>
          <p:cNvGraphicFramePr>
            <a:graphicFrameLocks noChangeAspect="1"/>
          </p:cNvGraphicFramePr>
          <p:nvPr/>
        </p:nvGraphicFramePr>
        <p:xfrm>
          <a:off x="5219700" y="3141663"/>
          <a:ext cx="142875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46" name="CorelDRAW" r:id="rId26" imgW="169200" imgH="2247840" progId="CorelDRAW.Graphic.13">
                  <p:embed/>
                </p:oleObj>
              </mc:Choice>
              <mc:Fallback>
                <p:oleObj name="CorelDRAW" r:id="rId26" imgW="169200" imgH="2247840" progId="CorelDRAW.Graphic.13">
                  <p:embed/>
                  <p:pic>
                    <p:nvPicPr>
                      <p:cNvPr id="0" name="Picture 5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141663"/>
                        <a:ext cx="142875" cy="190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5" name="Object 19"/>
          <p:cNvGraphicFramePr>
            <a:graphicFrameLocks noChangeAspect="1"/>
          </p:cNvGraphicFramePr>
          <p:nvPr/>
        </p:nvGraphicFramePr>
        <p:xfrm>
          <a:off x="7235825" y="3141663"/>
          <a:ext cx="142875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47" name="CorelDRAW" r:id="rId28" imgW="169200" imgH="2247840" progId="CorelDRAW.Graphic.13">
                  <p:embed/>
                </p:oleObj>
              </mc:Choice>
              <mc:Fallback>
                <p:oleObj name="CorelDRAW" r:id="rId28" imgW="169200" imgH="2247840" progId="CorelDRAW.Graphic.13">
                  <p:embed/>
                  <p:pic>
                    <p:nvPicPr>
                      <p:cNvPr id="0" name="Picture 5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3141663"/>
                        <a:ext cx="142875" cy="190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2144713" y="5538788"/>
            <a:ext cx="1131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200" b="0">
                <a:solidFill>
                  <a:srgbClr val="008000"/>
                </a:solidFill>
              </a:rPr>
              <a:t>раннеспелый</a:t>
            </a:r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4140200" y="5516563"/>
            <a:ext cx="1193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200" b="0">
                <a:solidFill>
                  <a:srgbClr val="008000"/>
                </a:solidFill>
              </a:rPr>
              <a:t>среднеранний</a:t>
            </a: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6227763" y="5516563"/>
            <a:ext cx="12128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200" b="0">
                <a:solidFill>
                  <a:srgbClr val="008000"/>
                </a:solidFill>
              </a:rPr>
              <a:t>среднеспелый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48680"/>
            <a:ext cx="8496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Применение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комплекта «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Мивал-Агро+Лигногумат+Зеленит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»</a:t>
            </a:r>
          </a:p>
          <a:p>
            <a:pPr algn="ctr"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на картофеле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сорт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Розара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, 2014 год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/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КФХ «Юзефов Н.Н.», Ростовская область, Семикаракорский район</a:t>
            </a:r>
            <a:endParaRPr lang="ru-RU" sz="180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</p:txBody>
      </p:sp>
      <p:pic>
        <p:nvPicPr>
          <p:cNvPr id="105475" name="Picture 3" descr="C:\Documents and Settings\Admin\Рабочий стол\Картофель\1 об-ка картофеля 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47664"/>
            <a:ext cx="3228280" cy="239588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07" y="2172721"/>
            <a:ext cx="5225165" cy="391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305465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11560" y="404664"/>
            <a:ext cx="72571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 на технических культурах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250825" y="1052513"/>
            <a:ext cx="6049963" cy="3140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Прибавка урожая от 15% и более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В семенах подсолнечника, льна, сои повышается содержание белка и жиров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Подсолнечник в меньшей степени поражается грибными   болезнями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В корнеплодах сахарной свеклы увеличивается содержание сахаров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Улучшаются физико-механические показатели льноволокна (прочность, гибкость)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Minion Pro" pitchFamily="18" charset="0"/>
            </a:endParaRPr>
          </a:p>
          <a:p>
            <a:pPr>
              <a:buFontTx/>
              <a:buBlip>
                <a:blip r:embed="rId2"/>
              </a:buBlip>
              <a:defRPr/>
            </a:pPr>
            <a:endParaRPr lang="ru-RU" sz="1800" dirty="0">
              <a:latin typeface="Minion Pro" pitchFamily="18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294" y="5085184"/>
            <a:ext cx="1860946" cy="1843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717032"/>
            <a:ext cx="1964607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5768" y="3612370"/>
            <a:ext cx="1836712" cy="1904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5085184"/>
            <a:ext cx="1800200" cy="1680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7418" y="2946831"/>
            <a:ext cx="1834902" cy="1850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81" name="TextBox 12"/>
          <p:cNvSpPr txBox="1">
            <a:spLocks noChangeArrowheads="1"/>
          </p:cNvSpPr>
          <p:nvPr/>
        </p:nvSpPr>
        <p:spPr bwMode="auto">
          <a:xfrm>
            <a:off x="5292080" y="4797152"/>
            <a:ext cx="2473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1600" dirty="0" smtClean="0">
                <a:solidFill>
                  <a:srgbClr val="220EB2"/>
                </a:solidFill>
              </a:rPr>
              <a:t>МИВАЛ-АГРО</a:t>
            </a:r>
            <a:endParaRPr lang="ru-RU" sz="1600" dirty="0">
              <a:solidFill>
                <a:srgbClr val="220EB2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87624" y="404664"/>
            <a:ext cx="6261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 на Подсолнечнике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50825" y="1052513"/>
            <a:ext cx="8497888" cy="2246312"/>
          </a:xfrm>
          <a:prstGeom prst="rect">
            <a:avLst/>
          </a:prstGeom>
          <a:gradFill>
            <a:gsLst>
              <a:gs pos="0">
                <a:schemeClr val="accent4">
                  <a:tint val="15000"/>
                  <a:satMod val="250000"/>
                </a:schemeClr>
              </a:gs>
              <a:gs pos="49000">
                <a:schemeClr val="accent4">
                  <a:tint val="50000"/>
                  <a:satMod val="200000"/>
                </a:schemeClr>
              </a:gs>
              <a:gs pos="49100">
                <a:schemeClr val="accent4">
                  <a:tint val="64000"/>
                  <a:satMod val="160000"/>
                </a:schemeClr>
              </a:gs>
              <a:gs pos="92000">
                <a:schemeClr val="accent4">
                  <a:tint val="50000"/>
                  <a:satMod val="200000"/>
                </a:schemeClr>
              </a:gs>
              <a:gs pos="100000">
                <a:schemeClr val="accent4">
                  <a:tint val="43000"/>
                  <a:satMod val="19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Положительное действие на размеры корзинок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Увеличивает массу семян с одной корзинки и массу 1000 семян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Повышает масличность семян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Сдерживает распространение грибных болезней, повышает эффективность действия фунгицидов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На посевах практически отсутствует  распространение серой гнили, сухой гнили и </a:t>
            </a:r>
            <a:r>
              <a:rPr lang="ru-RU" sz="2000" dirty="0" err="1">
                <a:latin typeface="Minion Pro" pitchFamily="18" charset="0"/>
              </a:rPr>
              <a:t>вертициллеза</a:t>
            </a:r>
            <a:r>
              <a:rPr lang="ru-RU" sz="2000" dirty="0">
                <a:latin typeface="Minion Pro" pitchFamily="18" charset="0"/>
              </a:rPr>
              <a:t>  (0,0-0,5% на фоне распространения 1,5-5,5%)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501008"/>
            <a:ext cx="4320480" cy="265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8" descr="G:\Работа\НОВОЕ\Презентации\Сделано\Podsolnechnik копия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57563"/>
            <a:ext cx="8208963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2"/>
          <p:cNvSpPr txBox="1">
            <a:spLocks noChangeArrowheads="1"/>
          </p:cNvSpPr>
          <p:nvPr/>
        </p:nvSpPr>
        <p:spPr bwMode="auto">
          <a:xfrm>
            <a:off x="248882" y="908050"/>
            <a:ext cx="8715731" cy="164660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Предпосевная обработка семян, норма расхода 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20 г/т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;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Обработка растений в 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фазы 3-4 пары 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настоящих 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листьев и/или звездочка:</a:t>
            </a: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</p:txBody>
      </p:sp>
      <p:sp>
        <p:nvSpPr>
          <p:cNvPr id="34820" name="Прямоугольник 12"/>
          <p:cNvSpPr>
            <a:spLocks noChangeArrowheads="1"/>
          </p:cNvSpPr>
          <p:nvPr/>
        </p:nvSpPr>
        <p:spPr bwMode="auto">
          <a:xfrm>
            <a:off x="2051050" y="333375"/>
            <a:ext cx="4139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Регламенты применения</a:t>
            </a:r>
          </a:p>
        </p:txBody>
      </p:sp>
      <p:cxnSp>
        <p:nvCxnSpPr>
          <p:cNvPr id="33795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3923928" y="3861048"/>
            <a:ext cx="0" cy="830262"/>
          </a:xfrm>
          <a:prstGeom prst="line">
            <a:avLst/>
          </a:prstGeom>
          <a:noFill/>
          <a:ln w="12700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cxnSp>
        <p:nvCxnSpPr>
          <p:cNvPr id="2" name="Прямая соединительная линия 13"/>
          <p:cNvCxnSpPr>
            <a:cxnSpLocks noChangeShapeType="1"/>
          </p:cNvCxnSpPr>
          <p:nvPr/>
        </p:nvCxnSpPr>
        <p:spPr bwMode="auto">
          <a:xfrm>
            <a:off x="5292725" y="3860800"/>
            <a:ext cx="0" cy="498475"/>
          </a:xfrm>
          <a:prstGeom prst="line">
            <a:avLst/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sp>
        <p:nvSpPr>
          <p:cNvPr id="9" name="Шестиугольник 8"/>
          <p:cNvSpPr/>
          <p:nvPr/>
        </p:nvSpPr>
        <p:spPr bwMode="auto">
          <a:xfrm>
            <a:off x="3851920" y="3429000"/>
            <a:ext cx="1512168" cy="581374"/>
          </a:xfrm>
          <a:prstGeom prst="hexagon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30" name="TextBox 15"/>
          <p:cNvSpPr txBox="1">
            <a:spLocks noChangeArrowheads="1"/>
          </p:cNvSpPr>
          <p:nvPr/>
        </p:nvSpPr>
        <p:spPr bwMode="auto">
          <a:xfrm>
            <a:off x="3814584" y="3626710"/>
            <a:ext cx="1584325" cy="25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sz="1600" dirty="0" err="1" smtClean="0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600" dirty="0" smtClean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endParaRPr lang="ru-RU" sz="1600" dirty="0">
              <a:solidFill>
                <a:srgbClr val="196713"/>
              </a:solidFill>
              <a:latin typeface="Minion Pro" pitchFamily="18" charset="0"/>
            </a:endParaRPr>
          </a:p>
        </p:txBody>
      </p:sp>
      <p:grpSp>
        <p:nvGrpSpPr>
          <p:cNvPr id="56331" name="Группа 13"/>
          <p:cNvGrpSpPr>
            <a:grpSpLocks/>
          </p:cNvGrpSpPr>
          <p:nvPr/>
        </p:nvGrpSpPr>
        <p:grpSpPr bwMode="auto">
          <a:xfrm>
            <a:off x="34206" y="3429000"/>
            <a:ext cx="1441450" cy="711652"/>
            <a:chOff x="107504" y="3515505"/>
            <a:chExt cx="1144935" cy="710611"/>
          </a:xfrm>
        </p:grpSpPr>
        <p:sp>
          <p:nvSpPr>
            <p:cNvPr id="17" name="Шестиугольник 16"/>
            <p:cNvSpPr/>
            <p:nvPr/>
          </p:nvSpPr>
          <p:spPr bwMode="auto">
            <a:xfrm>
              <a:off x="107504" y="3515505"/>
              <a:ext cx="1144935" cy="600783"/>
            </a:xfrm>
            <a:prstGeom prst="hexagon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bg1">
                    <a:lumMod val="60000"/>
                    <a:lumOff val="40000"/>
                  </a:schemeClr>
                </a:gs>
                <a:gs pos="100000">
                  <a:schemeClr val="bg1">
                    <a:lumMod val="40000"/>
                    <a:lumOff val="6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endParaRPr>
            </a:p>
          </p:txBody>
        </p:sp>
        <p:sp>
          <p:nvSpPr>
            <p:cNvPr id="56337" name="TextBox 17"/>
            <p:cNvSpPr txBox="1">
              <a:spLocks noChangeArrowheads="1"/>
            </p:cNvSpPr>
            <p:nvPr/>
          </p:nvSpPr>
          <p:spPr bwMode="auto">
            <a:xfrm>
              <a:off x="163164" y="3641341"/>
              <a:ext cx="10336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9pPr>
            </a:lstStyle>
            <a:p>
              <a:pPr algn="ctr" eaLnBrk="1" hangingPunct="1"/>
              <a:r>
                <a:rPr lang="ru-RU" sz="1600" dirty="0" err="1">
                  <a:solidFill>
                    <a:srgbClr val="196713"/>
                  </a:solidFill>
                  <a:latin typeface="Minion Pro" pitchFamily="18" charset="0"/>
                </a:rPr>
                <a:t>Мивал</a:t>
              </a:r>
              <a:r>
                <a:rPr lang="ru-RU" sz="1600" dirty="0">
                  <a:solidFill>
                    <a:srgbClr val="196713"/>
                  </a:solidFill>
                  <a:latin typeface="Minion Pro" pitchFamily="18" charset="0"/>
                </a:rPr>
                <a:t>-Агро</a:t>
              </a:r>
            </a:p>
          </p:txBody>
        </p:sp>
      </p:grpSp>
      <p:sp>
        <p:nvSpPr>
          <p:cNvPr id="56332" name="Прямоугольник 11"/>
          <p:cNvSpPr>
            <a:spLocks noChangeArrowheads="1"/>
          </p:cNvSpPr>
          <p:nvPr/>
        </p:nvSpPr>
        <p:spPr bwMode="auto">
          <a:xfrm rot="-5400000">
            <a:off x="-142124" y="4748104"/>
            <a:ext cx="1289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1800" dirty="0">
                <a:latin typeface="Minion Pro" pitchFamily="18" charset="0"/>
              </a:rPr>
              <a:t>Обработка</a:t>
            </a:r>
          </a:p>
          <a:p>
            <a:pPr marL="342900" indent="-342900" algn="ctr"/>
            <a:r>
              <a:rPr lang="ru-RU" sz="1800" dirty="0">
                <a:latin typeface="Minion Pro" pitchFamily="18" charset="0"/>
              </a:rPr>
              <a:t> семян</a:t>
            </a:r>
          </a:p>
        </p:txBody>
      </p:sp>
      <p:sp>
        <p:nvSpPr>
          <p:cNvPr id="56333" name="Прямоугольник 21"/>
          <p:cNvSpPr>
            <a:spLocks noChangeArrowheads="1"/>
          </p:cNvSpPr>
          <p:nvPr/>
        </p:nvSpPr>
        <p:spPr bwMode="auto">
          <a:xfrm>
            <a:off x="611560" y="1537676"/>
            <a:ext cx="748982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i="1" u="sng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i="1" u="sng" dirty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- норма расхода </a:t>
            </a:r>
            <a:r>
              <a:rPr lang="ru-RU" sz="1800" i="1" u="sng" dirty="0">
                <a:solidFill>
                  <a:srgbClr val="196713"/>
                </a:solidFill>
                <a:latin typeface="Minion Pro" pitchFamily="18" charset="0"/>
              </a:rPr>
              <a:t>10-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20 г/га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1800" b="0" i="1" dirty="0">
                <a:solidFill>
                  <a:srgbClr val="196713"/>
                </a:solidFill>
                <a:latin typeface="Minion Pro" pitchFamily="18" charset="0"/>
              </a:rPr>
              <a:t>При применении одной обработки по вегетации использовать максимальную </a:t>
            </a:r>
            <a:r>
              <a:rPr lang="ru-RU" sz="1800" b="0" i="1" dirty="0" smtClean="0">
                <a:solidFill>
                  <a:srgbClr val="196713"/>
                </a:solidFill>
                <a:latin typeface="Minion Pro" pitchFamily="18" charset="0"/>
              </a:rPr>
              <a:t>концентрацию </a:t>
            </a:r>
            <a:r>
              <a:rPr lang="ru-RU" sz="1800" b="0" i="1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b="0" i="1" dirty="0">
                <a:solidFill>
                  <a:srgbClr val="196713"/>
                </a:solidFill>
                <a:latin typeface="Minion Pro" pitchFamily="18" charset="0"/>
              </a:rPr>
              <a:t>-Агро в рабочем растворе.</a:t>
            </a:r>
            <a:r>
              <a:rPr lang="ru-RU" sz="1800" b="0" dirty="0">
                <a:solidFill>
                  <a:srgbClr val="196713"/>
                </a:solidFill>
                <a:latin typeface="Minion Pro" pitchFamily="18" charset="0"/>
              </a:rPr>
              <a:t> </a:t>
            </a:r>
            <a:endParaRPr lang="ru-RU" sz="1800" b="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endParaRPr lang="ru-RU" sz="1800" i="1" u="sng" dirty="0">
              <a:latin typeface="Minion Pro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258888"/>
          </a:xfrm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/>
                <a:latin typeface="Minion Pro" pitchFamily="18" charset="0"/>
              </a:rPr>
              <a:t>Производственный опыт 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  <a:effectLst/>
                <a:latin typeface="Minion Pro" pitchFamily="18" charset="0"/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/>
                <a:latin typeface="Minion Pro" pitchFamily="18" charset="0"/>
              </a:rPr>
              <a:t>СХПК «Родина» Тамбовская область</a:t>
            </a:r>
          </a:p>
        </p:txBody>
      </p:sp>
      <p:pic>
        <p:nvPicPr>
          <p:cNvPr id="58371" name="Picture 2" descr="G:\Работа\НОВОЕ\Презентации\КомандировкаТамбов-Тула 7-8 июля 2010г\P1010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7214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5"/>
          <p:cNvSpPr txBox="1">
            <a:spLocks noChangeArrowheads="1"/>
          </p:cNvSpPr>
          <p:nvPr/>
        </p:nvSpPr>
        <p:spPr bwMode="auto">
          <a:xfrm>
            <a:off x="3203575" y="1628775"/>
            <a:ext cx="41767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Подсолнечник гибрид НК Долби</a:t>
            </a:r>
          </a:p>
          <a:p>
            <a:pPr eaLnBrk="1" hangingPunct="1"/>
            <a:r>
              <a:rPr lang="ru-RU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Гибрид 1 поколения</a:t>
            </a:r>
          </a:p>
          <a:p>
            <a:pPr eaLnBrk="1" hangingPunct="1"/>
            <a:r>
              <a:rPr lang="ru-RU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Предшественник озимая пшеница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G:\Работа\НОВОЕ\Презентации\Краснодар Чупахин\DSC00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84513"/>
            <a:ext cx="4284662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 descr="G:\Работа\НОВОЕ\Презентации\Краснодар Чупахин\DSC00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558165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43550" y="765175"/>
            <a:ext cx="360045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Обработка Подсолнечника регулятором роста </a:t>
            </a:r>
          </a:p>
          <a:p>
            <a:pPr algn="ctr">
              <a:defRPr/>
            </a:pP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Мивал-Агро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ИП Глава КФХ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Чупахин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Н.Г.</a:t>
            </a:r>
          </a:p>
        </p:txBody>
      </p:sp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0" y="4868863"/>
            <a:ext cx="4284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180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Краснодарский край,  станица Ленинградская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2988" y="389940"/>
            <a:ext cx="74168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Результаты производственных испытаний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Мивал-Агро на Льне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</p:txBody>
      </p:sp>
      <p:sp>
        <p:nvSpPr>
          <p:cNvPr id="67587" name="Прямоугольник 3"/>
          <p:cNvSpPr>
            <a:spLocks noChangeArrowheads="1"/>
          </p:cNvSpPr>
          <p:nvPr/>
        </p:nvSpPr>
        <p:spPr bwMode="auto">
          <a:xfrm>
            <a:off x="2484438" y="1182103"/>
            <a:ext cx="41793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60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Всероссийский НИИ льна Тверская область</a:t>
            </a:r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45974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84538"/>
            <a:ext cx="4500562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Прямоугольник 10"/>
          <p:cNvSpPr>
            <a:spLocks noChangeArrowheads="1"/>
          </p:cNvSpPr>
          <p:nvPr/>
        </p:nvSpPr>
        <p:spPr bwMode="auto">
          <a:xfrm>
            <a:off x="1763713" y="1557338"/>
            <a:ext cx="60848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>
                <a:solidFill>
                  <a:srgbClr val="008000"/>
                </a:solidFill>
                <a:latin typeface="Minion Pro" pitchFamily="18" charset="0"/>
              </a:rPr>
              <a:t>Обработка семян совместно с ТМТД</a:t>
            </a:r>
          </a:p>
          <a:p>
            <a:pPr algn="ctr"/>
            <a:r>
              <a:rPr lang="ru-RU" sz="1800" b="0" i="1" u="sng">
                <a:solidFill>
                  <a:srgbClr val="008000"/>
                </a:solidFill>
                <a:latin typeface="Minion Pro" pitchFamily="18" charset="0"/>
              </a:rPr>
              <a:t>Норма расхода – 20 г/т</a:t>
            </a:r>
          </a:p>
          <a:p>
            <a:pPr algn="ctr"/>
            <a:r>
              <a:rPr lang="ru-RU" sz="1800">
                <a:solidFill>
                  <a:srgbClr val="008000"/>
                </a:solidFill>
                <a:latin typeface="Minion Pro" pitchFamily="18" charset="0"/>
              </a:rPr>
              <a:t>Обработка растений в фазу «ёлочки» совместно с гербицидами.</a:t>
            </a:r>
          </a:p>
          <a:p>
            <a:pPr algn="ctr"/>
            <a:r>
              <a:rPr lang="ru-RU" sz="1800" u="sng">
                <a:solidFill>
                  <a:srgbClr val="008000"/>
                </a:solidFill>
                <a:latin typeface="Minion Pro" pitchFamily="18" charset="0"/>
              </a:rPr>
              <a:t>Норма расхода – 10 г/га</a:t>
            </a:r>
          </a:p>
          <a:p>
            <a:endParaRPr lang="ru-RU">
              <a:latin typeface="Minion Pro" pitchFamily="18" charset="0"/>
            </a:endParaRPr>
          </a:p>
        </p:txBody>
      </p:sp>
      <p:sp>
        <p:nvSpPr>
          <p:cNvPr id="67591" name="TextBox 11"/>
          <p:cNvSpPr txBox="1">
            <a:spLocks noChangeArrowheads="1"/>
          </p:cNvSpPr>
          <p:nvPr/>
        </p:nvSpPr>
        <p:spPr bwMode="auto">
          <a:xfrm rot="-2988654">
            <a:off x="1465263" y="4513263"/>
            <a:ext cx="72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+15,8%</a:t>
            </a:r>
          </a:p>
        </p:txBody>
      </p:sp>
      <p:sp>
        <p:nvSpPr>
          <p:cNvPr id="67592" name="TextBox 12"/>
          <p:cNvSpPr txBox="1">
            <a:spLocks noChangeArrowheads="1"/>
          </p:cNvSpPr>
          <p:nvPr/>
        </p:nvSpPr>
        <p:spPr bwMode="auto">
          <a:xfrm rot="-3119310">
            <a:off x="6153150" y="4579938"/>
            <a:ext cx="72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+21%</a:t>
            </a:r>
          </a:p>
        </p:txBody>
      </p:sp>
      <p:sp>
        <p:nvSpPr>
          <p:cNvPr id="67593" name="TextBox 13"/>
          <p:cNvSpPr txBox="1">
            <a:spLocks noChangeArrowheads="1"/>
          </p:cNvSpPr>
          <p:nvPr/>
        </p:nvSpPr>
        <p:spPr bwMode="auto">
          <a:xfrm rot="-2839381">
            <a:off x="2327276" y="4530725"/>
            <a:ext cx="7794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+26,3%</a:t>
            </a:r>
          </a:p>
        </p:txBody>
      </p:sp>
      <p:sp>
        <p:nvSpPr>
          <p:cNvPr id="67594" name="TextBox 14"/>
          <p:cNvSpPr txBox="1">
            <a:spLocks noChangeArrowheads="1"/>
          </p:cNvSpPr>
          <p:nvPr/>
        </p:nvSpPr>
        <p:spPr bwMode="auto">
          <a:xfrm rot="-2991279">
            <a:off x="7009606" y="4442619"/>
            <a:ext cx="7207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+63%</a:t>
            </a:r>
          </a:p>
        </p:txBody>
      </p:sp>
      <p:sp>
        <p:nvSpPr>
          <p:cNvPr id="67595" name="TextBox 15"/>
          <p:cNvSpPr txBox="1">
            <a:spLocks noChangeArrowheads="1"/>
          </p:cNvSpPr>
          <p:nvPr/>
        </p:nvSpPr>
        <p:spPr bwMode="auto">
          <a:xfrm rot="-2864725">
            <a:off x="3198813" y="4581525"/>
            <a:ext cx="72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+42,1%</a:t>
            </a:r>
          </a:p>
        </p:txBody>
      </p:sp>
      <p:sp>
        <p:nvSpPr>
          <p:cNvPr id="67596" name="TextBox 16"/>
          <p:cNvSpPr txBox="1">
            <a:spLocks noChangeArrowheads="1"/>
          </p:cNvSpPr>
          <p:nvPr/>
        </p:nvSpPr>
        <p:spPr bwMode="auto">
          <a:xfrm rot="-3663447">
            <a:off x="7812088" y="4437063"/>
            <a:ext cx="72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/>
              <a:t>+100%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187624" y="404664"/>
            <a:ext cx="64027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 на Сахарной свекле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492500" y="2205038"/>
            <a:ext cx="4751388" cy="16303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Позволяет повысить урожайность до 15% и более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Увеличивает содержание сахара в корнеплодах в среднем на 0,8-1,2%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Возрастает общий сбор сахара с 1 га</a:t>
            </a: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288" y="476672"/>
            <a:ext cx="8424862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  <a:cs typeface="Times New Roman" pitchFamily="18" charset="0"/>
              </a:rPr>
              <a:t>Михаил Григорьевич Воронков </a:t>
            </a:r>
          </a:p>
          <a:p>
            <a:pPr algn="ctr" eaLnBrk="0" hangingPunct="0">
              <a:defRPr/>
            </a:pPr>
            <a:r>
              <a:rPr lang="ru-RU" sz="18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  <a:cs typeface="Times New Roman" pitchFamily="18" charset="0"/>
              </a:rPr>
              <a:t>Академик Иркутского Института Химии СО РАН</a:t>
            </a:r>
          </a:p>
          <a:p>
            <a:pPr algn="ctr" eaLnBrk="0" hangingPunct="0">
              <a:defRPr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  <a:cs typeface="Times New Roman" pitchFamily="18" charset="0"/>
              </a:rPr>
              <a:t>Валерий Михайлович Дьяков</a:t>
            </a:r>
          </a:p>
          <a:p>
            <a:pPr algn="ctr" eaLnBrk="0" hangingPunct="0">
              <a:defRPr/>
            </a:pPr>
            <a:r>
              <a:rPr lang="ru-RU" sz="18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  <a:cs typeface="Times New Roman" pitchFamily="18" charset="0"/>
              </a:rPr>
              <a:t>Доктор химических наук, академик РАЕН  </a:t>
            </a:r>
          </a:p>
          <a:p>
            <a:pPr algn="ctr" eaLnBrk="0" hangingPunct="0">
              <a:defRPr/>
            </a:pPr>
            <a:endParaRPr lang="ru-RU" sz="18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060848"/>
            <a:ext cx="8136904" cy="2308324"/>
          </a:xfrm>
          <a:prstGeom prst="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2400" dirty="0">
                <a:latin typeface="+mn-lt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220EB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220EB2"/>
                </a:solidFill>
                <a:latin typeface="Minion Pro" pitchFamily="18" charset="0"/>
              </a:rPr>
              <a:t>В конце 50-х годов были начаты фундаментальные исследования биологически активных соединений кремния (названных позднее </a:t>
            </a:r>
            <a:r>
              <a:rPr lang="ru-RU" sz="2400" u="sng" dirty="0" err="1">
                <a:solidFill>
                  <a:srgbClr val="220EB2"/>
                </a:solidFill>
                <a:latin typeface="Minion Pro" pitchFamily="18" charset="0"/>
              </a:rPr>
              <a:t>силатранами</a:t>
            </a:r>
            <a:r>
              <a:rPr lang="ru-RU" sz="2400" u="sng" dirty="0">
                <a:solidFill>
                  <a:srgbClr val="220EB2"/>
                </a:solidFill>
                <a:latin typeface="Minion Pro" pitchFamily="18" charset="0"/>
              </a:rPr>
              <a:t>)</a:t>
            </a:r>
          </a:p>
          <a:p>
            <a:pPr algn="just" eaLnBrk="0" hangingPunct="0">
              <a:defRPr/>
            </a:pPr>
            <a:endParaRPr lang="ru-RU" sz="2400" u="sng" dirty="0">
              <a:solidFill>
                <a:srgbClr val="220EB2"/>
              </a:solidFill>
              <a:latin typeface="Minion Pro" pitchFamily="18" charset="0"/>
            </a:endParaRP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2400" dirty="0">
                <a:latin typeface="Minion Pro" pitchFamily="18" charset="0"/>
                <a:cs typeface="Times New Roman" pitchFamily="18" charset="0"/>
              </a:rPr>
              <a:t>  </a:t>
            </a:r>
            <a:r>
              <a:rPr lang="ru-RU" sz="2400" dirty="0">
                <a:solidFill>
                  <a:srgbClr val="22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  <a:cs typeface="Times New Roman" pitchFamily="18" charset="0"/>
              </a:rPr>
              <a:t>Кремний</a:t>
            </a:r>
            <a:r>
              <a:rPr lang="ru-RU" sz="2400" dirty="0">
                <a:solidFill>
                  <a:srgbClr val="220EB2"/>
                </a:solidFill>
                <a:latin typeface="Minion Pro" pitchFamily="18" charset="0"/>
                <a:cs typeface="Times New Roman" pitchFamily="18" charset="0"/>
              </a:rPr>
              <a:t> стал основой новой отрасли науки – </a:t>
            </a:r>
            <a:r>
              <a:rPr lang="ru-RU" sz="2400" dirty="0" err="1">
                <a:solidFill>
                  <a:srgbClr val="220EB2"/>
                </a:solidFill>
                <a:latin typeface="Minion Pro" pitchFamily="18" charset="0"/>
                <a:cs typeface="Times New Roman" pitchFamily="18" charset="0"/>
              </a:rPr>
              <a:t>биокремнийорганической</a:t>
            </a:r>
            <a:r>
              <a:rPr lang="ru-RU" sz="2400" dirty="0">
                <a:solidFill>
                  <a:srgbClr val="220EB2"/>
                </a:solidFill>
                <a:latin typeface="Minion Pro" pitchFamily="18" charset="0"/>
                <a:cs typeface="Times New Roman" pitchFamily="18" charset="0"/>
              </a:rPr>
              <a:t> химии. </a:t>
            </a:r>
          </a:p>
        </p:txBody>
      </p:sp>
      <p:sp>
        <p:nvSpPr>
          <p:cNvPr id="20487" name="Rectangle 4"/>
          <p:cNvSpPr>
            <a:spLocks noChangeArrowheads="1"/>
          </p:cNvSpPr>
          <p:nvPr/>
        </p:nvSpPr>
        <p:spPr bwMode="auto">
          <a:xfrm>
            <a:off x="409575" y="4581128"/>
            <a:ext cx="58324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"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  <a:cs typeface="Times New Roman" pitchFamily="18" charset="0"/>
              </a:rPr>
              <a:t>Русский ученый Воронков совершил чудо. </a:t>
            </a:r>
          </a:p>
          <a:p>
            <a:pPr algn="ctr" eaLnBrk="0" hangingPunct="0">
              <a:defRPr/>
            </a:pP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  <a:cs typeface="Times New Roman" pitchFamily="18" charset="0"/>
              </a:rPr>
              <a:t>Он оживил мертвый камень — кремний!»</a:t>
            </a:r>
            <a:endParaRPr lang="ru-RU" sz="2000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</p:txBody>
      </p:sp>
      <p:pic>
        <p:nvPicPr>
          <p:cNvPr id="3" name="Picture 21" descr="mir_ag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828" y="4077072"/>
            <a:ext cx="2098662" cy="200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47248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G:\Работа\НОВОЕ\Презентации\свекла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88060"/>
            <a:ext cx="7993063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2"/>
          <p:cNvSpPr txBox="1">
            <a:spLocks noChangeArrowheads="1"/>
          </p:cNvSpPr>
          <p:nvPr/>
        </p:nvSpPr>
        <p:spPr bwMode="auto">
          <a:xfrm>
            <a:off x="323850" y="908050"/>
            <a:ext cx="8640763" cy="206210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Предпосевная обработка семян, норма расхода 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15 г/т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;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Обработка 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растений в </a:t>
            </a:r>
            <a:r>
              <a:rPr lang="ru-RU" sz="1800" i="1" dirty="0" err="1">
                <a:solidFill>
                  <a:srgbClr val="196713"/>
                </a:solidFill>
                <a:latin typeface="Minion Pro" pitchFamily="18" charset="0"/>
              </a:rPr>
              <a:t>в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фазы 3-5 листьев 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и/или 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смыкание в рядке:</a:t>
            </a: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</p:txBody>
      </p:sp>
      <p:sp>
        <p:nvSpPr>
          <p:cNvPr id="34820" name="Прямоугольник 12"/>
          <p:cNvSpPr>
            <a:spLocks noChangeArrowheads="1"/>
          </p:cNvSpPr>
          <p:nvPr/>
        </p:nvSpPr>
        <p:spPr bwMode="auto">
          <a:xfrm>
            <a:off x="2123728" y="362605"/>
            <a:ext cx="4139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Регламенты применения</a:t>
            </a:r>
          </a:p>
        </p:txBody>
      </p:sp>
      <p:cxnSp>
        <p:nvCxnSpPr>
          <p:cNvPr id="33795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3563938" y="3789040"/>
            <a:ext cx="0" cy="830263"/>
          </a:xfrm>
          <a:prstGeom prst="line">
            <a:avLst/>
          </a:prstGeom>
          <a:noFill/>
          <a:ln w="12700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cxnSp>
        <p:nvCxnSpPr>
          <p:cNvPr id="2" name="Прямая соединительная линия 13"/>
          <p:cNvCxnSpPr>
            <a:cxnSpLocks noChangeShapeType="1"/>
          </p:cNvCxnSpPr>
          <p:nvPr/>
        </p:nvCxnSpPr>
        <p:spPr bwMode="auto">
          <a:xfrm>
            <a:off x="7380312" y="3861048"/>
            <a:ext cx="0" cy="498475"/>
          </a:xfrm>
          <a:prstGeom prst="line">
            <a:avLst/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sp>
        <p:nvSpPr>
          <p:cNvPr id="9" name="Шестиугольник 8"/>
          <p:cNvSpPr/>
          <p:nvPr/>
        </p:nvSpPr>
        <p:spPr bwMode="auto">
          <a:xfrm>
            <a:off x="3563888" y="3429000"/>
            <a:ext cx="3816424" cy="581374"/>
          </a:xfrm>
          <a:prstGeom prst="hexagon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42" name="TextBox 15"/>
          <p:cNvSpPr txBox="1">
            <a:spLocks noChangeArrowheads="1"/>
          </p:cNvSpPr>
          <p:nvPr/>
        </p:nvSpPr>
        <p:spPr bwMode="auto">
          <a:xfrm>
            <a:off x="4193365" y="3645024"/>
            <a:ext cx="2663825" cy="25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sz="1600" dirty="0" err="1" smtClean="0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600" dirty="0" smtClean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endParaRPr lang="ru-RU" sz="1600" dirty="0">
              <a:solidFill>
                <a:srgbClr val="196713"/>
              </a:solidFill>
              <a:latin typeface="Minion Pro" pitchFamily="18" charset="0"/>
            </a:endParaRPr>
          </a:p>
        </p:txBody>
      </p:sp>
      <p:grpSp>
        <p:nvGrpSpPr>
          <p:cNvPr id="69643" name="Группа 13"/>
          <p:cNvGrpSpPr>
            <a:grpSpLocks/>
          </p:cNvGrpSpPr>
          <p:nvPr/>
        </p:nvGrpSpPr>
        <p:grpSpPr bwMode="auto">
          <a:xfrm>
            <a:off x="250824" y="3429000"/>
            <a:ext cx="1584871" cy="686525"/>
            <a:chOff x="107504" y="3515505"/>
            <a:chExt cx="1144935" cy="685521"/>
          </a:xfrm>
        </p:grpSpPr>
        <p:sp>
          <p:nvSpPr>
            <p:cNvPr id="17" name="Шестиугольник 16"/>
            <p:cNvSpPr/>
            <p:nvPr/>
          </p:nvSpPr>
          <p:spPr bwMode="auto">
            <a:xfrm>
              <a:off x="107504" y="3515505"/>
              <a:ext cx="1144935" cy="600783"/>
            </a:xfrm>
            <a:prstGeom prst="hexagon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bg1">
                    <a:lumMod val="60000"/>
                    <a:lumOff val="40000"/>
                  </a:schemeClr>
                </a:gs>
                <a:gs pos="100000">
                  <a:schemeClr val="bg1">
                    <a:lumMod val="40000"/>
                    <a:lumOff val="6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endParaRPr>
            </a:p>
          </p:txBody>
        </p:sp>
        <p:sp>
          <p:nvSpPr>
            <p:cNvPr id="69650" name="TextBox 17"/>
            <p:cNvSpPr txBox="1">
              <a:spLocks noChangeArrowheads="1"/>
            </p:cNvSpPr>
            <p:nvPr/>
          </p:nvSpPr>
          <p:spPr bwMode="auto">
            <a:xfrm>
              <a:off x="191419" y="3616251"/>
              <a:ext cx="10336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9pPr>
            </a:lstStyle>
            <a:p>
              <a:pPr algn="ctr" eaLnBrk="1" hangingPunct="1"/>
              <a:r>
                <a:rPr lang="ru-RU" sz="1600" dirty="0" err="1">
                  <a:solidFill>
                    <a:srgbClr val="196713"/>
                  </a:solidFill>
                  <a:latin typeface="Minion Pro" pitchFamily="18" charset="0"/>
                </a:rPr>
                <a:t>Мивал</a:t>
              </a:r>
              <a:r>
                <a:rPr lang="ru-RU" sz="1600" dirty="0">
                  <a:solidFill>
                    <a:srgbClr val="196713"/>
                  </a:solidFill>
                  <a:latin typeface="Minion Pro" pitchFamily="18" charset="0"/>
                </a:rPr>
                <a:t>-Агро</a:t>
              </a:r>
            </a:p>
          </p:txBody>
        </p:sp>
      </p:grpSp>
      <p:sp>
        <p:nvSpPr>
          <p:cNvPr id="69644" name="Прямоугольник 11"/>
          <p:cNvSpPr>
            <a:spLocks noChangeArrowheads="1"/>
          </p:cNvSpPr>
          <p:nvPr/>
        </p:nvSpPr>
        <p:spPr bwMode="auto">
          <a:xfrm rot="-5400000">
            <a:off x="73776" y="4748104"/>
            <a:ext cx="1289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1800">
                <a:latin typeface="Minion Pro" pitchFamily="18" charset="0"/>
              </a:rPr>
              <a:t>Обработка</a:t>
            </a:r>
          </a:p>
          <a:p>
            <a:pPr marL="342900" indent="-342900" algn="ctr"/>
            <a:r>
              <a:rPr lang="ru-RU" sz="1800">
                <a:latin typeface="Minion Pro" pitchFamily="18" charset="0"/>
              </a:rPr>
              <a:t> семян</a:t>
            </a:r>
          </a:p>
        </p:txBody>
      </p:sp>
      <p:sp>
        <p:nvSpPr>
          <p:cNvPr id="69645" name="Прямоугольник 21"/>
          <p:cNvSpPr>
            <a:spLocks noChangeArrowheads="1"/>
          </p:cNvSpPr>
          <p:nvPr/>
        </p:nvSpPr>
        <p:spPr bwMode="auto">
          <a:xfrm>
            <a:off x="692095" y="1630381"/>
            <a:ext cx="7489825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i="1" u="sng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i="1" u="sng" dirty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- норма расхода </a:t>
            </a:r>
            <a:r>
              <a:rPr lang="ru-RU" sz="1800" i="1" u="sng" dirty="0" smtClean="0">
                <a:solidFill>
                  <a:srgbClr val="196713"/>
                </a:solidFill>
                <a:latin typeface="Minion Pro" pitchFamily="18" charset="0"/>
              </a:rPr>
              <a:t>10-</a:t>
            </a:r>
            <a:r>
              <a:rPr lang="ru-RU" sz="2000" i="1" u="sng" dirty="0" smtClean="0">
                <a:solidFill>
                  <a:srgbClr val="196713"/>
                </a:solidFill>
                <a:latin typeface="Minion Pro" pitchFamily="18" charset="0"/>
              </a:rPr>
              <a:t>15 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г/га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1800" b="0" i="1" dirty="0">
                <a:solidFill>
                  <a:srgbClr val="196713"/>
                </a:solidFill>
                <a:latin typeface="Minion Pro" pitchFamily="18" charset="0"/>
              </a:rPr>
              <a:t>При применении одной обработки по вегетации использовать максимальную концентрацию </a:t>
            </a:r>
            <a:r>
              <a:rPr lang="ru-RU" sz="1800" b="0" i="1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b="0" i="1" dirty="0">
                <a:solidFill>
                  <a:srgbClr val="196713"/>
                </a:solidFill>
                <a:latin typeface="Minion Pro" pitchFamily="18" charset="0"/>
              </a:rPr>
              <a:t>-Агро в рабочем растворе.</a:t>
            </a:r>
            <a:r>
              <a:rPr lang="ru-RU" sz="1800" b="0" dirty="0">
                <a:solidFill>
                  <a:srgbClr val="196713"/>
                </a:solidFill>
                <a:latin typeface="Minion Pro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ru-RU" sz="1800" b="0" i="1" u="sng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endParaRPr lang="ru-RU" sz="1800" b="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endParaRPr lang="ru-RU" sz="1800" i="1" u="sng" dirty="0">
              <a:latin typeface="Minion Pro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88931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892829"/>
              </p:ext>
            </p:extLst>
          </p:nvPr>
        </p:nvGraphicFramePr>
        <p:xfrm>
          <a:off x="395288" y="1700213"/>
          <a:ext cx="8353425" cy="2208213"/>
        </p:xfrm>
        <a:graphic>
          <a:graphicData uri="http://schemas.openxmlformats.org/drawingml/2006/table">
            <a:tbl>
              <a:tblPr/>
              <a:tblGrid>
                <a:gridCol w="4427315"/>
                <a:gridCol w="3926110"/>
              </a:tblGrid>
              <a:tr h="245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1.Биостим свекла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9.Интермаг Профи Свекла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2.Биостим свекла +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Интермаг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Профи свекла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10.Интермаг Профи Свекла; Биостим свекла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3.Биостим свекла +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Ультрамаг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Бор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11.Интермаг Профи Свекла+ Ультрамаг Бор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714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09745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4.Биостим свекла +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Ультрамаг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Бор;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Интермаг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Профи свекла +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ультрамаг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Бор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12.Интермаг Профи Свекла + Интермаг Бор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5.Биостим Рост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13.Мастер 13:40:13 +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Мегафол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+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Бороплюс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6.Биостим Рост;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Биостим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Свекла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14.Геотон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7.Биостим Универсал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15.Стармакс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7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8.Ультрамаг Бор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16.Мивал-Агро+Мастер 13:40:13+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Бороплюс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446881"/>
            <a:ext cx="874871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  <a:ea typeface="Calibri" pitchFamily="34" charset="0"/>
                <a:cs typeface="Times New Roman" pitchFamily="18" charset="0"/>
              </a:rPr>
              <a:t>Результаты применения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  <a:ea typeface="Calibri" pitchFamily="34" charset="0"/>
                <a:cs typeface="Times New Roman" pitchFamily="18" charset="0"/>
              </a:rPr>
              <a:t>Мивал-Агро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  <a:ea typeface="Calibri" pitchFamily="34" charset="0"/>
                <a:cs typeface="Times New Roman" pitchFamily="18" charset="0"/>
              </a:rPr>
              <a:t> на сахарной свекле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pPr algn="ctr" eaLnBrk="0" hangingPunct="0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  <a:ea typeface="Calibri" pitchFamily="34" charset="0"/>
                <a:cs typeface="Times New Roman" pitchFamily="18" charset="0"/>
              </a:rPr>
              <a:t>ЗАО «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  <a:ea typeface="Calibri" pitchFamily="34" charset="0"/>
                <a:cs typeface="Times New Roman" pitchFamily="18" charset="0"/>
              </a:rPr>
              <a:t>Курсксемнаука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  <a:ea typeface="Calibri" pitchFamily="34" charset="0"/>
                <a:cs typeface="Times New Roman" pitchFamily="18" charset="0"/>
              </a:rPr>
              <a:t>», 2012г.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pPr eaLnBrk="0" hangingPunct="0">
              <a:defRPr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</p:txBody>
      </p:sp>
      <p:sp>
        <p:nvSpPr>
          <p:cNvPr id="70689" name="Прямоугольник 5"/>
          <p:cNvSpPr>
            <a:spLocks noChangeArrowheads="1"/>
          </p:cNvSpPr>
          <p:nvPr/>
        </p:nvSpPr>
        <p:spPr bwMode="auto">
          <a:xfrm>
            <a:off x="755650" y="1076324"/>
            <a:ext cx="77041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i="1" dirty="0">
                <a:solidFill>
                  <a:srgbClr val="008000"/>
                </a:solidFill>
                <a:latin typeface="Minion Pro" pitchFamily="18" charset="0"/>
              </a:rPr>
              <a:t>Обработка растений регулятором роста Мивал-Агро (10 г/га) в фазу смыкания рядков, совместно с Мастер (13:40:13) и </a:t>
            </a:r>
            <a:r>
              <a:rPr lang="ru-RU" sz="1600" i="1" dirty="0" err="1">
                <a:solidFill>
                  <a:srgbClr val="008000"/>
                </a:solidFill>
                <a:latin typeface="Minion Pro" pitchFamily="18" charset="0"/>
              </a:rPr>
              <a:t>Бороплюс</a:t>
            </a:r>
            <a:r>
              <a:rPr lang="ru-RU" sz="1600" i="1" dirty="0">
                <a:solidFill>
                  <a:srgbClr val="008000"/>
                </a:solidFill>
                <a:latin typeface="Minion Pro" pitchFamily="18" charset="0"/>
              </a:rPr>
              <a:t> (0,5 л/га)</a:t>
            </a:r>
          </a:p>
        </p:txBody>
      </p:sp>
      <p:sp>
        <p:nvSpPr>
          <p:cNvPr id="70690" name="TextBox 6"/>
          <p:cNvSpPr txBox="1">
            <a:spLocks noChangeArrowheads="1"/>
          </p:cNvSpPr>
          <p:nvPr/>
        </p:nvSpPr>
        <p:spPr bwMode="auto">
          <a:xfrm>
            <a:off x="1042988" y="5805488"/>
            <a:ext cx="7705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latin typeface="Minion Pro" pitchFamily="18" charset="0"/>
              </a:rPr>
              <a:t>  </a:t>
            </a:r>
            <a:r>
              <a:rPr lang="ru-RU" sz="1800">
                <a:latin typeface="Minion Pro" pitchFamily="18" charset="0"/>
              </a:rPr>
              <a:t>    1       2     3     4     5     6      7     8      9    10    11    12    13    14    15     16</a:t>
            </a:r>
            <a:endParaRPr lang="ru-RU">
              <a:latin typeface="Minion Pro" pitchFamily="18" charset="0"/>
            </a:endParaRPr>
          </a:p>
        </p:txBody>
      </p:sp>
      <p:sp>
        <p:nvSpPr>
          <p:cNvPr id="70691" name="TextBox 7"/>
          <p:cNvSpPr txBox="1">
            <a:spLocks noChangeArrowheads="1"/>
          </p:cNvSpPr>
          <p:nvPr/>
        </p:nvSpPr>
        <p:spPr bwMode="auto">
          <a:xfrm>
            <a:off x="0" y="5805488"/>
            <a:ext cx="1944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600">
                <a:latin typeface="Minion Pro" pitchFamily="18" charset="0"/>
              </a:rPr>
              <a:t>Варианты:</a:t>
            </a:r>
          </a:p>
        </p:txBody>
      </p:sp>
      <p:sp>
        <p:nvSpPr>
          <p:cNvPr id="70692" name="TextBox 8"/>
          <p:cNvSpPr txBox="1">
            <a:spLocks noChangeArrowheads="1"/>
          </p:cNvSpPr>
          <p:nvPr/>
        </p:nvSpPr>
        <p:spPr bwMode="auto">
          <a:xfrm>
            <a:off x="3492500" y="3933825"/>
            <a:ext cx="25923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196713"/>
                </a:solidFill>
              </a:rPr>
              <a:t>Урожайность, ц/га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60575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750" y="212725"/>
            <a:ext cx="8064500" cy="1847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/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Самарская область,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Кинель-Черкасский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район. </a:t>
            </a:r>
          </a:p>
          <a:p>
            <a:pPr algn="ctr">
              <a:defRPr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ГУП Самарский сахар</a:t>
            </a:r>
          </a:p>
          <a:p>
            <a:pPr algn="ctr">
              <a:defRPr/>
            </a:pPr>
            <a:r>
              <a:rPr lang="ru-RU" dirty="0">
                <a:latin typeface="Minion Pro" pitchFamily="18" charset="0"/>
              </a:rPr>
              <a:t/>
            </a:r>
            <a:br>
              <a:rPr lang="ru-RU" dirty="0">
                <a:latin typeface="Minion Pro" pitchFamily="18" charset="0"/>
              </a:rPr>
            </a:br>
            <a:r>
              <a:rPr lang="ru-RU" sz="1800" i="1" dirty="0">
                <a:solidFill>
                  <a:srgbClr val="008000"/>
                </a:solidFill>
                <a:latin typeface="Minion Pro" pitchFamily="18" charset="0"/>
              </a:rPr>
              <a:t>Обработка сахарной свеклы F1 ЛМС-94 препаратом </a:t>
            </a:r>
            <a:r>
              <a:rPr lang="ru-RU" sz="1800" i="1" dirty="0" err="1">
                <a:solidFill>
                  <a:srgbClr val="008000"/>
                </a:solidFill>
                <a:latin typeface="Minion Pro" pitchFamily="18" charset="0"/>
              </a:rPr>
              <a:t>Мивал-Агро</a:t>
            </a:r>
            <a:r>
              <a:rPr lang="ru-RU" sz="1800" i="1" dirty="0">
                <a:solidFill>
                  <a:srgbClr val="008000"/>
                </a:solidFill>
                <a:latin typeface="Minion Pro" pitchFamily="18" charset="0"/>
              </a:rPr>
              <a:t>® в фазу начала формирования корнеплода.</a:t>
            </a:r>
            <a:endParaRPr lang="ru-RU" i="1" dirty="0">
              <a:solidFill>
                <a:srgbClr val="008000"/>
              </a:solidFill>
              <a:latin typeface="Minion Pro" pitchFamily="18" charset="0"/>
            </a:endParaRPr>
          </a:p>
        </p:txBody>
      </p:sp>
      <p:sp>
        <p:nvSpPr>
          <p:cNvPr id="74756" name="Прямоугольник 5"/>
          <p:cNvSpPr>
            <a:spLocks noChangeArrowheads="1"/>
          </p:cNvSpPr>
          <p:nvPr/>
        </p:nvSpPr>
        <p:spPr bwMode="auto">
          <a:xfrm>
            <a:off x="684213" y="5661025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Обработка Мивал-Агро® в баковой 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смеси с гербицидом</a:t>
            </a:r>
          </a:p>
        </p:txBody>
      </p:sp>
      <p:sp>
        <p:nvSpPr>
          <p:cNvPr id="74757" name="Прямоугольник 6"/>
          <p:cNvSpPr>
            <a:spLocks noChangeArrowheads="1"/>
          </p:cNvSpPr>
          <p:nvPr/>
        </p:nvSpPr>
        <p:spPr bwMode="auto">
          <a:xfrm>
            <a:off x="5580063" y="5732463"/>
            <a:ext cx="21868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Контроль. Без обработки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676350" y="563488"/>
            <a:ext cx="7502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 на зернобобовых культурах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427538" y="1700213"/>
            <a:ext cx="4392612" cy="34782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Позволяет увеличить продуктивность растений в среднем на 15 %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Стимулирует накопление в семенах жиров и протеина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Ускоряет созревание семян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Увеличение числа бобов на 1 растении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Повышает выносливость к воздействию неблагоприятных факторов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3060204" cy="369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717032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C:\Users\Рита\Desktop\Безимени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45024"/>
            <a:ext cx="824388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2"/>
          <p:cNvSpPr txBox="1">
            <a:spLocks noChangeArrowheads="1"/>
          </p:cNvSpPr>
          <p:nvPr/>
        </p:nvSpPr>
        <p:spPr bwMode="auto">
          <a:xfrm>
            <a:off x="250825" y="765175"/>
            <a:ext cx="8713788" cy="234423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>
              <a:lnSpc>
                <a:spcPts val="17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Предпосевная обработка семян, </a:t>
            </a:r>
          </a:p>
          <a:p>
            <a:pPr marL="342900" indent="-342900">
              <a:lnSpc>
                <a:spcPts val="1700"/>
              </a:lnSpc>
              <a:spcBef>
                <a:spcPct val="50000"/>
              </a:spcBef>
              <a:defRPr/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     норма расхода </a:t>
            </a:r>
            <a:r>
              <a:rPr lang="ru-RU" sz="2000" i="1" u="sng" dirty="0" smtClean="0">
                <a:solidFill>
                  <a:srgbClr val="196713"/>
                </a:solidFill>
                <a:latin typeface="Minion Pro" pitchFamily="18" charset="0"/>
              </a:rPr>
              <a:t>15 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г/т (соя), 20г/т (горох)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;</a:t>
            </a:r>
          </a:p>
          <a:p>
            <a:pPr>
              <a:spcBef>
                <a:spcPct val="50000"/>
              </a:spcBef>
              <a:defRPr/>
            </a:pP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2.   Обработка 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растений в фазу 3-5 настоящих листьев и/или </a:t>
            </a:r>
            <a:r>
              <a:rPr lang="ru-RU" sz="1800" i="1" dirty="0" err="1" smtClean="0">
                <a:solidFill>
                  <a:srgbClr val="196713"/>
                </a:solidFill>
                <a:latin typeface="Minion Pro" pitchFamily="18" charset="0"/>
              </a:rPr>
              <a:t>бутонизации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:</a:t>
            </a: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</p:txBody>
      </p:sp>
      <p:sp>
        <p:nvSpPr>
          <p:cNvPr id="34820" name="Прямоугольник 12"/>
          <p:cNvSpPr>
            <a:spLocks noChangeArrowheads="1"/>
          </p:cNvSpPr>
          <p:nvPr/>
        </p:nvSpPr>
        <p:spPr bwMode="auto">
          <a:xfrm>
            <a:off x="2339975" y="260350"/>
            <a:ext cx="4139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Регламенты применения</a:t>
            </a:r>
          </a:p>
        </p:txBody>
      </p:sp>
      <p:cxnSp>
        <p:nvCxnSpPr>
          <p:cNvPr id="33795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3491880" y="3645024"/>
            <a:ext cx="0" cy="719138"/>
          </a:xfrm>
          <a:prstGeom prst="line">
            <a:avLst/>
          </a:prstGeom>
          <a:noFill/>
          <a:ln w="12700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cxnSp>
        <p:nvCxnSpPr>
          <p:cNvPr id="2" name="Прямая соединительная линия 13"/>
          <p:cNvCxnSpPr>
            <a:cxnSpLocks noChangeShapeType="1"/>
          </p:cNvCxnSpPr>
          <p:nvPr/>
        </p:nvCxnSpPr>
        <p:spPr bwMode="auto">
          <a:xfrm>
            <a:off x="5436096" y="3717032"/>
            <a:ext cx="0" cy="498475"/>
          </a:xfrm>
          <a:prstGeom prst="line">
            <a:avLst/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sp>
        <p:nvSpPr>
          <p:cNvPr id="9" name="Шестиугольник 8"/>
          <p:cNvSpPr/>
          <p:nvPr/>
        </p:nvSpPr>
        <p:spPr bwMode="auto">
          <a:xfrm>
            <a:off x="3491880" y="3356992"/>
            <a:ext cx="1944216" cy="581374"/>
          </a:xfrm>
          <a:prstGeom prst="hexagon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10" name="TextBox 15"/>
          <p:cNvSpPr txBox="1">
            <a:spLocks noChangeArrowheads="1"/>
          </p:cNvSpPr>
          <p:nvPr/>
        </p:nvSpPr>
        <p:spPr bwMode="auto">
          <a:xfrm>
            <a:off x="3717874" y="3573016"/>
            <a:ext cx="1584325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sz="1600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600" dirty="0">
                <a:solidFill>
                  <a:srgbClr val="196713"/>
                </a:solidFill>
                <a:latin typeface="Minion Pro" pitchFamily="18" charset="0"/>
              </a:rPr>
              <a:t>-Агро</a:t>
            </a:r>
          </a:p>
          <a:p>
            <a:pPr algn="ctr" eaLnBrk="1" hangingPunct="1">
              <a:lnSpc>
                <a:spcPts val="1000"/>
              </a:lnSpc>
            </a:pPr>
            <a:endParaRPr lang="ru-RU" sz="1600" dirty="0">
              <a:solidFill>
                <a:srgbClr val="196713"/>
              </a:solidFill>
              <a:latin typeface="Minion Pro" pitchFamily="18" charset="0"/>
            </a:endParaRPr>
          </a:p>
        </p:txBody>
      </p:sp>
      <p:grpSp>
        <p:nvGrpSpPr>
          <p:cNvPr id="76811" name="Группа 13"/>
          <p:cNvGrpSpPr>
            <a:grpSpLocks/>
          </p:cNvGrpSpPr>
          <p:nvPr/>
        </p:nvGrpSpPr>
        <p:grpSpPr bwMode="auto">
          <a:xfrm>
            <a:off x="250824" y="3356992"/>
            <a:ext cx="1584871" cy="656096"/>
            <a:chOff x="107504" y="3515505"/>
            <a:chExt cx="1144935" cy="656870"/>
          </a:xfrm>
        </p:grpSpPr>
        <p:sp>
          <p:nvSpPr>
            <p:cNvPr id="17" name="Шестиугольник 16"/>
            <p:cNvSpPr/>
            <p:nvPr/>
          </p:nvSpPr>
          <p:spPr bwMode="auto">
            <a:xfrm>
              <a:off x="107504" y="3515505"/>
              <a:ext cx="1144935" cy="600783"/>
            </a:xfrm>
            <a:prstGeom prst="hexagon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bg1">
                    <a:lumMod val="60000"/>
                    <a:lumOff val="40000"/>
                  </a:schemeClr>
                </a:gs>
                <a:gs pos="100000">
                  <a:schemeClr val="bg1">
                    <a:lumMod val="40000"/>
                    <a:lumOff val="6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endParaRPr>
            </a:p>
          </p:txBody>
        </p:sp>
        <p:sp>
          <p:nvSpPr>
            <p:cNvPr id="76818" name="TextBox 17"/>
            <p:cNvSpPr txBox="1">
              <a:spLocks noChangeArrowheads="1"/>
            </p:cNvSpPr>
            <p:nvPr/>
          </p:nvSpPr>
          <p:spPr bwMode="auto">
            <a:xfrm>
              <a:off x="181210" y="3587600"/>
              <a:ext cx="10336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9pPr>
            </a:lstStyle>
            <a:p>
              <a:pPr algn="ctr" eaLnBrk="1" hangingPunct="1"/>
              <a:r>
                <a:rPr lang="ru-RU" sz="1600" dirty="0" err="1">
                  <a:solidFill>
                    <a:srgbClr val="196713"/>
                  </a:solidFill>
                  <a:latin typeface="Minion Pro" pitchFamily="18" charset="0"/>
                </a:rPr>
                <a:t>Мивал</a:t>
              </a:r>
              <a:r>
                <a:rPr lang="ru-RU" sz="1600" dirty="0">
                  <a:solidFill>
                    <a:srgbClr val="196713"/>
                  </a:solidFill>
                  <a:latin typeface="Minion Pro" pitchFamily="18" charset="0"/>
                </a:rPr>
                <a:t>-Агро</a:t>
              </a:r>
            </a:p>
          </p:txBody>
        </p:sp>
      </p:grpSp>
      <p:sp>
        <p:nvSpPr>
          <p:cNvPr id="76812" name="Прямоугольник 11"/>
          <p:cNvSpPr>
            <a:spLocks noChangeArrowheads="1"/>
          </p:cNvSpPr>
          <p:nvPr/>
        </p:nvSpPr>
        <p:spPr bwMode="auto">
          <a:xfrm rot="-5400000">
            <a:off x="-142124" y="4891773"/>
            <a:ext cx="1289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1800">
                <a:latin typeface="Minion Pro" pitchFamily="18" charset="0"/>
              </a:rPr>
              <a:t>Обработка</a:t>
            </a:r>
          </a:p>
          <a:p>
            <a:pPr marL="342900" indent="-342900" algn="ctr"/>
            <a:r>
              <a:rPr lang="ru-RU" sz="1800">
                <a:latin typeface="Minion Pro" pitchFamily="18" charset="0"/>
              </a:rPr>
              <a:t> семян</a:t>
            </a:r>
          </a:p>
        </p:txBody>
      </p:sp>
      <p:sp>
        <p:nvSpPr>
          <p:cNvPr id="76813" name="Прямоугольник 21"/>
          <p:cNvSpPr>
            <a:spLocks noChangeArrowheads="1"/>
          </p:cNvSpPr>
          <p:nvPr/>
        </p:nvSpPr>
        <p:spPr bwMode="auto">
          <a:xfrm>
            <a:off x="539552" y="1848887"/>
            <a:ext cx="748823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i="1" u="sng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i="1" u="sng" dirty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- норма расхода </a:t>
            </a:r>
            <a:r>
              <a:rPr lang="ru-RU" sz="1800" i="1" u="sng" dirty="0">
                <a:solidFill>
                  <a:srgbClr val="196713"/>
                </a:solidFill>
                <a:latin typeface="Minion Pro" pitchFamily="18" charset="0"/>
              </a:rPr>
              <a:t>10-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20 г/га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1800" b="0" i="1" dirty="0">
                <a:solidFill>
                  <a:srgbClr val="196713"/>
                </a:solidFill>
                <a:latin typeface="Minion Pro" pitchFamily="18" charset="0"/>
              </a:rPr>
              <a:t>При применении одной обработки по вегетации использовать максимальную концентрацию </a:t>
            </a:r>
            <a:r>
              <a:rPr lang="ru-RU" sz="1800" b="0" i="1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b="0" i="1" dirty="0">
                <a:solidFill>
                  <a:srgbClr val="196713"/>
                </a:solidFill>
                <a:latin typeface="Minion Pro" pitchFamily="18" charset="0"/>
              </a:rPr>
              <a:t>-Агро в рабочем растворе.</a:t>
            </a:r>
            <a:r>
              <a:rPr lang="ru-RU" sz="1800" b="0" dirty="0">
                <a:solidFill>
                  <a:srgbClr val="196713"/>
                </a:solidFill>
                <a:latin typeface="Minion Pro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ru-RU" sz="1800" i="1" u="sng" dirty="0">
              <a:latin typeface="Minion Pro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619672" y="404664"/>
            <a:ext cx="53639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 на Кукурузе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619250" y="1052513"/>
            <a:ext cx="6121400" cy="1323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Обеспечивает прирост урожайности до 20%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Снижает стресс от воздействия гербицидов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latin typeface="Minion Pro" pitchFamily="18" charset="0"/>
              </a:rPr>
              <a:t>  Повышает устойчивость растений к неблагоприятным погодным условиям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852936"/>
            <a:ext cx="4680520" cy="314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Рита\Desktop\Безимени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573463"/>
            <a:ext cx="77771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2"/>
          <p:cNvSpPr txBox="1">
            <a:spLocks noChangeArrowheads="1"/>
          </p:cNvSpPr>
          <p:nvPr/>
        </p:nvSpPr>
        <p:spPr bwMode="auto">
          <a:xfrm>
            <a:off x="323850" y="908050"/>
            <a:ext cx="8640763" cy="233910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Предпосевная обработка семян, норма расхода 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20 г/т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;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Обработка 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растений в 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фазу 4-5 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настоящих листьев 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и/или начало выбрасывания метёлки:</a:t>
            </a: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</p:txBody>
      </p:sp>
      <p:sp>
        <p:nvSpPr>
          <p:cNvPr id="34820" name="Прямоугольник 12"/>
          <p:cNvSpPr>
            <a:spLocks noChangeArrowheads="1"/>
          </p:cNvSpPr>
          <p:nvPr/>
        </p:nvSpPr>
        <p:spPr bwMode="auto">
          <a:xfrm>
            <a:off x="2051050" y="333375"/>
            <a:ext cx="4139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Регламенты применения</a:t>
            </a:r>
          </a:p>
        </p:txBody>
      </p:sp>
      <p:cxnSp>
        <p:nvCxnSpPr>
          <p:cNvPr id="33795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3707904" y="4005684"/>
            <a:ext cx="0" cy="1079500"/>
          </a:xfrm>
          <a:prstGeom prst="line">
            <a:avLst/>
          </a:prstGeom>
          <a:noFill/>
          <a:ln w="12700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cxnSp>
        <p:nvCxnSpPr>
          <p:cNvPr id="2" name="Прямая соединительная линия 13"/>
          <p:cNvCxnSpPr>
            <a:cxnSpLocks noChangeShapeType="1"/>
          </p:cNvCxnSpPr>
          <p:nvPr/>
        </p:nvCxnSpPr>
        <p:spPr bwMode="auto">
          <a:xfrm>
            <a:off x="6732588" y="4005263"/>
            <a:ext cx="0" cy="498475"/>
          </a:xfrm>
          <a:prstGeom prst="line">
            <a:avLst/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sp>
        <p:nvSpPr>
          <p:cNvPr id="9" name="Шестиугольник 8"/>
          <p:cNvSpPr/>
          <p:nvPr/>
        </p:nvSpPr>
        <p:spPr bwMode="auto">
          <a:xfrm>
            <a:off x="3708400" y="3679613"/>
            <a:ext cx="3021343" cy="581374"/>
          </a:xfrm>
          <a:prstGeom prst="hexagon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954" name="TextBox 15"/>
          <p:cNvSpPr txBox="1">
            <a:spLocks noChangeArrowheads="1"/>
          </p:cNvSpPr>
          <p:nvPr/>
        </p:nvSpPr>
        <p:spPr bwMode="auto">
          <a:xfrm>
            <a:off x="3707904" y="3861048"/>
            <a:ext cx="2951163" cy="25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sz="1600" dirty="0" err="1" smtClean="0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600" dirty="0" smtClean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endParaRPr lang="ru-RU" sz="1600" dirty="0">
              <a:solidFill>
                <a:srgbClr val="196713"/>
              </a:solidFill>
              <a:latin typeface="Minion Pro" pitchFamily="18" charset="0"/>
            </a:endParaRPr>
          </a:p>
        </p:txBody>
      </p:sp>
      <p:grpSp>
        <p:nvGrpSpPr>
          <p:cNvPr id="82955" name="Группа 13"/>
          <p:cNvGrpSpPr>
            <a:grpSpLocks/>
          </p:cNvGrpSpPr>
          <p:nvPr/>
        </p:nvGrpSpPr>
        <p:grpSpPr bwMode="auto">
          <a:xfrm>
            <a:off x="250824" y="3644900"/>
            <a:ext cx="1656879" cy="686404"/>
            <a:chOff x="107504" y="3515505"/>
            <a:chExt cx="1144935" cy="685400"/>
          </a:xfrm>
        </p:grpSpPr>
        <p:sp>
          <p:nvSpPr>
            <p:cNvPr id="17" name="Шестиугольник 16"/>
            <p:cNvSpPr/>
            <p:nvPr/>
          </p:nvSpPr>
          <p:spPr bwMode="auto">
            <a:xfrm>
              <a:off x="107504" y="3515505"/>
              <a:ext cx="1144935" cy="600783"/>
            </a:xfrm>
            <a:prstGeom prst="hexagon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bg1">
                    <a:lumMod val="60000"/>
                    <a:lumOff val="40000"/>
                  </a:schemeClr>
                </a:gs>
                <a:gs pos="100000">
                  <a:schemeClr val="bg1">
                    <a:lumMod val="40000"/>
                    <a:lumOff val="6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endParaRPr>
            </a:p>
          </p:txBody>
        </p:sp>
        <p:sp>
          <p:nvSpPr>
            <p:cNvPr id="82962" name="TextBox 17"/>
            <p:cNvSpPr txBox="1">
              <a:spLocks noChangeArrowheads="1"/>
            </p:cNvSpPr>
            <p:nvPr/>
          </p:nvSpPr>
          <p:spPr bwMode="auto">
            <a:xfrm>
              <a:off x="157966" y="3616130"/>
              <a:ext cx="10336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9pPr>
            </a:lstStyle>
            <a:p>
              <a:pPr algn="ctr" eaLnBrk="1" hangingPunct="1"/>
              <a:r>
                <a:rPr lang="ru-RU" sz="1600" dirty="0" err="1">
                  <a:solidFill>
                    <a:srgbClr val="196713"/>
                  </a:solidFill>
                  <a:latin typeface="Minion Pro" pitchFamily="18" charset="0"/>
                </a:rPr>
                <a:t>Мивал</a:t>
              </a:r>
              <a:r>
                <a:rPr lang="ru-RU" sz="1600" dirty="0">
                  <a:solidFill>
                    <a:srgbClr val="196713"/>
                  </a:solidFill>
                  <a:latin typeface="Minion Pro" pitchFamily="18" charset="0"/>
                </a:rPr>
                <a:t>-Агро</a:t>
              </a:r>
            </a:p>
          </p:txBody>
        </p:sp>
      </p:grpSp>
      <p:sp>
        <p:nvSpPr>
          <p:cNvPr id="82956" name="Прямоугольник 11"/>
          <p:cNvSpPr>
            <a:spLocks noChangeArrowheads="1"/>
          </p:cNvSpPr>
          <p:nvPr/>
        </p:nvSpPr>
        <p:spPr bwMode="auto">
          <a:xfrm rot="-5400000">
            <a:off x="73776" y="4748104"/>
            <a:ext cx="1289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1800">
                <a:latin typeface="Minion Pro" pitchFamily="18" charset="0"/>
              </a:rPr>
              <a:t>Обработка</a:t>
            </a:r>
          </a:p>
          <a:p>
            <a:pPr marL="342900" indent="-342900" algn="ctr"/>
            <a:r>
              <a:rPr lang="ru-RU" sz="1800">
                <a:latin typeface="Minion Pro" pitchFamily="18" charset="0"/>
              </a:rPr>
              <a:t> семян</a:t>
            </a:r>
          </a:p>
        </p:txBody>
      </p:sp>
      <p:sp>
        <p:nvSpPr>
          <p:cNvPr id="82957" name="Прямоугольник 21"/>
          <p:cNvSpPr>
            <a:spLocks noChangeArrowheads="1"/>
          </p:cNvSpPr>
          <p:nvPr/>
        </p:nvSpPr>
        <p:spPr bwMode="auto">
          <a:xfrm>
            <a:off x="683568" y="1919455"/>
            <a:ext cx="748982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i="1" u="sng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i="1" u="sng" dirty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- норма расхода </a:t>
            </a:r>
            <a:r>
              <a:rPr lang="ru-RU" sz="1800" i="1" u="sng" dirty="0">
                <a:solidFill>
                  <a:srgbClr val="196713"/>
                </a:solidFill>
                <a:latin typeface="Minion Pro" pitchFamily="18" charset="0"/>
              </a:rPr>
              <a:t>10-</a:t>
            </a:r>
            <a:r>
              <a:rPr lang="ru-RU" sz="2000" i="1" u="sng" dirty="0">
                <a:solidFill>
                  <a:srgbClr val="196713"/>
                </a:solidFill>
                <a:latin typeface="Minion Pro" pitchFamily="18" charset="0"/>
              </a:rPr>
              <a:t>20 г/га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1800" b="0" i="1" dirty="0">
                <a:solidFill>
                  <a:srgbClr val="196713"/>
                </a:solidFill>
                <a:latin typeface="Minion Pro" pitchFamily="18" charset="0"/>
              </a:rPr>
              <a:t>При применении одной обработки по вегетации использовать максимальную концентрацию </a:t>
            </a:r>
            <a:r>
              <a:rPr lang="ru-RU" sz="1800" b="0" i="1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b="0" i="1" dirty="0">
                <a:solidFill>
                  <a:srgbClr val="196713"/>
                </a:solidFill>
                <a:latin typeface="Minion Pro" pitchFamily="18" charset="0"/>
              </a:rPr>
              <a:t>-Агро в рабочем растворе</a:t>
            </a:r>
            <a:r>
              <a:rPr lang="ru-RU" sz="1800" b="0" i="1" dirty="0" smtClean="0">
                <a:solidFill>
                  <a:srgbClr val="196713"/>
                </a:solidFill>
                <a:latin typeface="Minion Pro" pitchFamily="18" charset="0"/>
              </a:rPr>
              <a:t>.</a:t>
            </a:r>
            <a:endParaRPr lang="ru-RU" sz="1800" b="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endParaRPr lang="ru-RU" sz="1800" i="1" u="sng" dirty="0">
              <a:latin typeface="Minion Pro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5762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на кормовых  культурах</a:t>
            </a:r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</p:txBody>
      </p:sp>
      <p:sp>
        <p:nvSpPr>
          <p:cNvPr id="77827" name="Text Box 10"/>
          <p:cNvSpPr txBox="1">
            <a:spLocks noChangeArrowheads="1"/>
          </p:cNvSpPr>
          <p:nvPr/>
        </p:nvSpPr>
        <p:spPr bwMode="auto">
          <a:xfrm>
            <a:off x="3348038" y="1700213"/>
            <a:ext cx="521811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solidFill>
                  <a:srgbClr val="008000"/>
                </a:solidFill>
                <a:latin typeface="Minion Pro" pitchFamily="18" charset="0"/>
              </a:rPr>
              <a:t>  Повышает продуктивность растений на 30-40%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solidFill>
                  <a:srgbClr val="008000"/>
                </a:solidFill>
                <a:latin typeface="Minion Pro" pitchFamily="18" charset="0"/>
              </a:rPr>
              <a:t>  Значительно улучшает питательную ценность корма  </a:t>
            </a:r>
          </a:p>
          <a:p>
            <a:pPr algn="ctr">
              <a:defRPr/>
            </a:pPr>
            <a:r>
              <a:rPr lang="ru-RU" sz="2000" u="sng" dirty="0">
                <a:solidFill>
                  <a:srgbClr val="008000"/>
                </a:solidFill>
                <a:latin typeface="Minion Pro" pitchFamily="18" charset="0"/>
              </a:rPr>
              <a:t>        </a:t>
            </a:r>
            <a:endParaRPr lang="ru-RU" sz="2000" u="sng" dirty="0" smtClean="0">
              <a:solidFill>
                <a:srgbClr val="008000"/>
              </a:solidFill>
              <a:latin typeface="Minion Pro" pitchFamily="18" charset="0"/>
            </a:endParaRPr>
          </a:p>
          <a:p>
            <a:pPr algn="ctr">
              <a:defRPr/>
            </a:pPr>
            <a:r>
              <a:rPr lang="ru-RU" sz="2000" u="sng" dirty="0" smtClean="0">
                <a:solidFill>
                  <a:srgbClr val="22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В зеленой биомассе  кукурузы на силос</a:t>
            </a:r>
            <a:r>
              <a:rPr lang="ru-RU" sz="2000" u="sng" dirty="0" smtClean="0">
                <a:solidFill>
                  <a:srgbClr val="220EB2"/>
                </a:solidFill>
                <a:latin typeface="Minion Pro" pitchFamily="18" charset="0"/>
              </a:rPr>
              <a:t>: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ru-RU" sz="2000" dirty="0" smtClean="0">
                <a:latin typeface="Minion Pro" pitchFamily="18" charset="0"/>
              </a:rPr>
              <a:t> </a:t>
            </a:r>
            <a:r>
              <a:rPr lang="ru-RU" sz="2000" dirty="0">
                <a:solidFill>
                  <a:srgbClr val="220EB2"/>
                </a:solidFill>
                <a:latin typeface="Minion Pro" pitchFamily="18" charset="0"/>
              </a:rPr>
              <a:t>накапливается больше протеина, сахаров и каротина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ru-RU" sz="2000" dirty="0">
                <a:solidFill>
                  <a:srgbClr val="220EB2"/>
                </a:solidFill>
                <a:latin typeface="Minion Pro" pitchFamily="18" charset="0"/>
              </a:rPr>
              <a:t> снижается содержание нитратов и тяжелых металлов</a:t>
            </a:r>
          </a:p>
        </p:txBody>
      </p:sp>
      <p:pic>
        <p:nvPicPr>
          <p:cNvPr id="65541" name="Picture 23" descr="кукуруза на сило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268205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1258888" y="3500438"/>
          <a:ext cx="9366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33" name="CorelDRAW" r:id="rId4" imgW="209880" imgH="101880" progId="CorelDRAW.Graphic.13">
                  <p:embed/>
                </p:oleObj>
              </mc:Choice>
              <mc:Fallback>
                <p:oleObj name="CorelDRAW" r:id="rId4" imgW="209880" imgH="101880" progId="CorelDRAW.Graphic.13">
                  <p:embed/>
                  <p:pic>
                    <p:nvPicPr>
                      <p:cNvPr id="0" name="Picture 2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500438"/>
                        <a:ext cx="936625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1260475" y="3284538"/>
          <a:ext cx="935038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34" name="CorelDRAW" r:id="rId6" imgW="209880" imgH="101880" progId="CorelDRAW.Graphic.13">
                  <p:embed/>
                </p:oleObj>
              </mc:Choice>
              <mc:Fallback>
                <p:oleObj name="CorelDRAW" r:id="rId6" imgW="209880" imgH="101880" progId="CorelDRAW.Graphic.13">
                  <p:embed/>
                  <p:pic>
                    <p:nvPicPr>
                      <p:cNvPr id="0" name="Picture 2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475" y="3284538"/>
                        <a:ext cx="935038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Rectangle 4"/>
          <p:cNvSpPr>
            <a:spLocks noChangeArrowheads="1"/>
          </p:cNvSpPr>
          <p:nvPr/>
        </p:nvSpPr>
        <p:spPr bwMode="auto">
          <a:xfrm>
            <a:off x="250826" y="335558"/>
            <a:ext cx="87137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Результаты применения комплекта </a:t>
            </a:r>
            <a:r>
              <a:rPr lang="ru-RU" sz="1800" u="sng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Мивал-Агро</a:t>
            </a:r>
            <a:r>
              <a:rPr lang="ru-RU" sz="1800" u="sng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+ </a:t>
            </a:r>
            <a:r>
              <a:rPr lang="ru-RU" sz="1800" u="sng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Лигногумат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</a:t>
            </a:r>
          </a:p>
          <a:p>
            <a:pPr algn="ctr"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в филиале ООО «Газпром </a:t>
            </a:r>
            <a:r>
              <a:rPr lang="ru-RU" sz="18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трансгаз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Нижний Новгород» </a:t>
            </a:r>
          </a:p>
          <a:p>
            <a:pPr algn="ctr">
              <a:defRPr/>
            </a:pPr>
            <a:r>
              <a:rPr lang="ru-RU" sz="18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/</a:t>
            </a:r>
            <a:r>
              <a:rPr lang="ru-RU" sz="18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х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Пушкинское, 2010 год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(сильная жара и продолжительная засуха)</a:t>
            </a:r>
          </a:p>
        </p:txBody>
      </p:sp>
      <p:sp>
        <p:nvSpPr>
          <p:cNvPr id="417797" name="Rectangle 5"/>
          <p:cNvSpPr>
            <a:spLocks noChangeArrowheads="1"/>
          </p:cNvSpPr>
          <p:nvPr/>
        </p:nvSpPr>
        <p:spPr bwMode="auto">
          <a:xfrm>
            <a:off x="179388" y="1247775"/>
            <a:ext cx="88201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196713"/>
                </a:solidFill>
                <a:latin typeface="Minion Pro" pitchFamily="18" charset="0"/>
              </a:rPr>
              <a:t>Кукуруза на силос </a:t>
            </a:r>
            <a:r>
              <a:rPr lang="ru-RU" sz="1600" i="1" dirty="0">
                <a:solidFill>
                  <a:srgbClr val="196713"/>
                </a:solidFill>
                <a:latin typeface="Minion Pro" pitchFamily="18" charset="0"/>
              </a:rPr>
              <a:t> Обская 140. </a:t>
            </a:r>
            <a:r>
              <a:rPr lang="ru-RU" sz="1600" b="0" dirty="0">
                <a:solidFill>
                  <a:srgbClr val="196713"/>
                </a:solidFill>
                <a:latin typeface="Minion Pro" pitchFamily="18" charset="0"/>
              </a:rPr>
              <a:t>Обработка растений </a:t>
            </a:r>
            <a:r>
              <a:rPr lang="ru-RU" sz="1600" u="sng" dirty="0" err="1" smtClean="0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600" u="sng" dirty="0" smtClean="0">
                <a:solidFill>
                  <a:srgbClr val="196713"/>
                </a:solidFill>
                <a:latin typeface="Minion Pro" pitchFamily="18" charset="0"/>
              </a:rPr>
              <a:t>-Агро 50/300</a:t>
            </a:r>
            <a:endParaRPr lang="ru-RU" sz="1600" b="0" dirty="0">
              <a:solidFill>
                <a:srgbClr val="196713"/>
              </a:solidFill>
              <a:latin typeface="Minion Pro" pitchFamily="18" charset="0"/>
            </a:endParaRPr>
          </a:p>
          <a:p>
            <a:pPr algn="ctr">
              <a:defRPr/>
            </a:pPr>
            <a:r>
              <a:rPr lang="ru-RU" sz="1600" b="0" dirty="0">
                <a:solidFill>
                  <a:srgbClr val="196713"/>
                </a:solidFill>
                <a:latin typeface="Minion Pro" pitchFamily="18" charset="0"/>
              </a:rPr>
              <a:t>в фазу 5-6 листьев совместно с гербицидом </a:t>
            </a:r>
            <a:r>
              <a:rPr lang="ru-RU" sz="1600" b="0" dirty="0" err="1">
                <a:solidFill>
                  <a:srgbClr val="196713"/>
                </a:solidFill>
                <a:latin typeface="Minion Pro" pitchFamily="18" charset="0"/>
              </a:rPr>
              <a:t>МайсТер</a:t>
            </a:r>
            <a:r>
              <a:rPr lang="ru-RU" sz="1600" b="0" dirty="0">
                <a:solidFill>
                  <a:srgbClr val="196713"/>
                </a:solidFill>
                <a:latin typeface="Minion Pro" pitchFamily="18" charset="0"/>
              </a:rPr>
              <a:t>.  </a:t>
            </a:r>
            <a:r>
              <a:rPr lang="ru-RU" sz="1600" u="sng" dirty="0">
                <a:solidFill>
                  <a:srgbClr val="196713"/>
                </a:solidFill>
                <a:latin typeface="Minion Pro" pitchFamily="18" charset="0"/>
              </a:rPr>
              <a:t>1 комплект на 10 га</a:t>
            </a:r>
            <a:r>
              <a:rPr lang="ru-RU" sz="1600" dirty="0">
                <a:solidFill>
                  <a:srgbClr val="196713"/>
                </a:solidFill>
                <a:latin typeface="Minion Pro" pitchFamily="18" charset="0"/>
              </a:rPr>
              <a:t>.</a:t>
            </a:r>
            <a:r>
              <a:rPr lang="ru-RU" b="0" dirty="0">
                <a:solidFill>
                  <a:srgbClr val="196713"/>
                </a:solidFill>
                <a:latin typeface="Minion Pro" pitchFamily="18" charset="0"/>
              </a:rPr>
              <a:t> </a:t>
            </a:r>
          </a:p>
          <a:p>
            <a:pPr algn="ctr">
              <a:defRPr/>
            </a:pP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</p:txBody>
      </p:sp>
      <p:graphicFrame>
        <p:nvGraphicFramePr>
          <p:cNvPr id="88070" name="Object 6"/>
          <p:cNvGraphicFramePr>
            <a:graphicFrameLocks noChangeAspect="1"/>
          </p:cNvGraphicFramePr>
          <p:nvPr/>
        </p:nvGraphicFramePr>
        <p:xfrm>
          <a:off x="179388" y="1989138"/>
          <a:ext cx="4537075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35" name="CorelDRAW" r:id="rId8" imgW="5397840" imgH="1630440" progId="CorelDRAW.Graphic.13">
                  <p:embed/>
                </p:oleObj>
              </mc:Choice>
              <mc:Fallback>
                <p:oleObj name="CorelDRAW" r:id="rId8" imgW="5397840" imgH="1630440" progId="CorelDRAW.Graphic.13">
                  <p:embed/>
                  <p:pic>
                    <p:nvPicPr>
                      <p:cNvPr id="0" name="Picture 2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89138"/>
                        <a:ext cx="4537075" cy="138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1" name="Object 7"/>
          <p:cNvGraphicFramePr>
            <a:graphicFrameLocks noChangeAspect="1"/>
          </p:cNvGraphicFramePr>
          <p:nvPr/>
        </p:nvGraphicFramePr>
        <p:xfrm>
          <a:off x="179388" y="3860800"/>
          <a:ext cx="4608512" cy="243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36" name="Диаграмма" r:id="rId11" imgW="4533900" imgH="2400300" progId="Excel.Sheet.8">
                  <p:embed/>
                </p:oleObj>
              </mc:Choice>
              <mc:Fallback>
                <p:oleObj name="Диаграмма" r:id="rId11" imgW="4533900" imgH="2400300" progId="Excel.Sheet.8">
                  <p:embed/>
                  <p:pic>
                    <p:nvPicPr>
                      <p:cNvPr id="0" name="Picture 2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860800"/>
                        <a:ext cx="4608512" cy="243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7800" name="Text Box 8"/>
          <p:cNvSpPr txBox="1">
            <a:spLocks noChangeArrowheads="1"/>
          </p:cNvSpPr>
          <p:nvPr/>
        </p:nvSpPr>
        <p:spPr bwMode="auto">
          <a:xfrm>
            <a:off x="5183188" y="2276475"/>
            <a:ext cx="3960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u="sng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Основные показатели силоса</a:t>
            </a:r>
            <a:endParaRPr lang="ru-RU" sz="16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971550" y="3860800"/>
            <a:ext cx="31918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008000"/>
                </a:solidFill>
                <a:latin typeface="Minion Pro" pitchFamily="18" charset="0"/>
              </a:rPr>
              <a:t>Урожайность зерностержневой смеси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1763713" y="6021388"/>
            <a:ext cx="7048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>
                <a:solidFill>
                  <a:srgbClr val="008000"/>
                </a:solidFill>
                <a:latin typeface="Minion Pro" pitchFamily="18" charset="0"/>
              </a:rPr>
              <a:t>ФОН</a:t>
            </a:r>
          </a:p>
        </p:txBody>
      </p:sp>
      <p:sp>
        <p:nvSpPr>
          <p:cNvPr id="417803" name="Text Box 11"/>
          <p:cNvSpPr txBox="1">
            <a:spLocks noChangeArrowheads="1"/>
          </p:cNvSpPr>
          <p:nvPr/>
        </p:nvSpPr>
        <p:spPr bwMode="auto">
          <a:xfrm>
            <a:off x="2930525" y="4930775"/>
            <a:ext cx="849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2771775" y="5157788"/>
            <a:ext cx="12239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>
                <a:solidFill>
                  <a:srgbClr val="008000"/>
                </a:solidFill>
                <a:latin typeface="Minion Pro" pitchFamily="18" charset="0"/>
              </a:rPr>
              <a:t>ФОН +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1200">
                <a:latin typeface="Minion Pro" pitchFamily="18" charset="0"/>
              </a:rPr>
              <a:t>Мивал-Агро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1200">
                <a:latin typeface="Minion Pro" pitchFamily="18" charset="0"/>
              </a:rPr>
              <a:t>+ Лигногумат</a:t>
            </a: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1692275" y="4348163"/>
            <a:ext cx="882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008000"/>
                </a:solidFill>
                <a:latin typeface="Minion Pro" pitchFamily="18" charset="0"/>
              </a:rPr>
              <a:t>87,5 ц/га</a:t>
            </a: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2843213" y="4149725"/>
            <a:ext cx="9877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chemeClr val="accent2"/>
                </a:solidFill>
                <a:latin typeface="Minion Pro" pitchFamily="18" charset="0"/>
              </a:rPr>
              <a:t>100, 6 ц/га</a:t>
            </a:r>
          </a:p>
        </p:txBody>
      </p:sp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4787900" y="2924175"/>
            <a:ext cx="16482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Сухое вещество, %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5219700" y="3716338"/>
            <a:ext cx="2160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Молочная кислота, %</a:t>
            </a:r>
          </a:p>
        </p:txBody>
      </p:sp>
      <p:sp>
        <p:nvSpPr>
          <p:cNvPr id="88081" name="Text Box 17"/>
          <p:cNvSpPr txBox="1">
            <a:spLocks noChangeArrowheads="1"/>
          </p:cNvSpPr>
          <p:nvPr/>
        </p:nvSpPr>
        <p:spPr bwMode="auto">
          <a:xfrm>
            <a:off x="5219700" y="4149725"/>
            <a:ext cx="208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Масляная кислота, %</a:t>
            </a:r>
          </a:p>
        </p:txBody>
      </p:sp>
      <p:sp>
        <p:nvSpPr>
          <p:cNvPr id="88082" name="Text Box 18"/>
          <p:cNvSpPr txBox="1">
            <a:spLocks noChangeArrowheads="1"/>
          </p:cNvSpPr>
          <p:nvPr/>
        </p:nvSpPr>
        <p:spPr bwMode="auto">
          <a:xfrm>
            <a:off x="6804025" y="4581525"/>
            <a:ext cx="420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рН</a:t>
            </a:r>
          </a:p>
        </p:txBody>
      </p:sp>
      <p:graphicFrame>
        <p:nvGraphicFramePr>
          <p:cNvPr id="88083" name="Object 19"/>
          <p:cNvGraphicFramePr>
            <a:graphicFrameLocks noChangeAspect="1"/>
          </p:cNvGraphicFramePr>
          <p:nvPr/>
        </p:nvGraphicFramePr>
        <p:xfrm>
          <a:off x="6877050" y="2708275"/>
          <a:ext cx="2087563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37" name="Диаграмма" r:id="rId14" imgW="2038502" imgH="838200" progId="Excel.Sheet.8">
                  <p:embed/>
                </p:oleObj>
              </mc:Choice>
              <mc:Fallback>
                <p:oleObj name="Диаграмма" r:id="rId14" imgW="2038502" imgH="838200" progId="Excel.Sheet.8">
                  <p:embed/>
                  <p:pic>
                    <p:nvPicPr>
                      <p:cNvPr id="0" name="Picture 2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2708275"/>
                        <a:ext cx="2087563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84" name="Text Box 20"/>
          <p:cNvSpPr txBox="1">
            <a:spLocks noChangeArrowheads="1"/>
          </p:cNvSpPr>
          <p:nvPr/>
        </p:nvSpPr>
        <p:spPr bwMode="auto">
          <a:xfrm>
            <a:off x="7380288" y="3668713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>
                <a:solidFill>
                  <a:srgbClr val="008000"/>
                </a:solidFill>
                <a:latin typeface="Minion Pro" pitchFamily="18" charset="0"/>
              </a:rPr>
              <a:t>80         </a:t>
            </a:r>
            <a:r>
              <a:rPr lang="ru-RU" sz="1600">
                <a:solidFill>
                  <a:schemeClr val="bg2"/>
                </a:solidFill>
                <a:latin typeface="Minion Pro" pitchFamily="18" charset="0"/>
              </a:rPr>
              <a:t>83</a:t>
            </a:r>
          </a:p>
        </p:txBody>
      </p:sp>
      <p:sp>
        <p:nvSpPr>
          <p:cNvPr id="88085" name="Text Box 21"/>
          <p:cNvSpPr txBox="1">
            <a:spLocks noChangeArrowheads="1"/>
          </p:cNvSpPr>
          <p:nvPr/>
        </p:nvSpPr>
        <p:spPr bwMode="auto">
          <a:xfrm>
            <a:off x="7451725" y="4076700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>
                <a:solidFill>
                  <a:srgbClr val="008000"/>
                </a:solidFill>
                <a:latin typeface="Minion Pro" pitchFamily="18" charset="0"/>
              </a:rPr>
              <a:t>0          </a:t>
            </a:r>
            <a:r>
              <a:rPr lang="ru-RU" sz="1600">
                <a:solidFill>
                  <a:schemeClr val="bg2"/>
                </a:solidFill>
                <a:latin typeface="Minion Pro" pitchFamily="18" charset="0"/>
              </a:rPr>
              <a:t>0</a:t>
            </a:r>
          </a:p>
        </p:txBody>
      </p:sp>
      <p:sp>
        <p:nvSpPr>
          <p:cNvPr id="88086" name="Text Box 22"/>
          <p:cNvSpPr txBox="1">
            <a:spLocks noChangeArrowheads="1"/>
          </p:cNvSpPr>
          <p:nvPr/>
        </p:nvSpPr>
        <p:spPr bwMode="auto">
          <a:xfrm>
            <a:off x="7380288" y="4532313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>
                <a:solidFill>
                  <a:srgbClr val="008000"/>
                </a:solidFill>
                <a:latin typeface="Minion Pro" pitchFamily="18" charset="0"/>
              </a:rPr>
              <a:t>4,4       </a:t>
            </a:r>
            <a:r>
              <a:rPr lang="ru-RU" sz="1600">
                <a:solidFill>
                  <a:schemeClr val="bg2"/>
                </a:solidFill>
                <a:latin typeface="Minion Pro" pitchFamily="18" charset="0"/>
              </a:rPr>
              <a:t>4,0</a:t>
            </a:r>
          </a:p>
        </p:txBody>
      </p:sp>
      <p:sp>
        <p:nvSpPr>
          <p:cNvPr id="88087" name="Text Box 23"/>
          <p:cNvSpPr txBox="1">
            <a:spLocks noChangeArrowheads="1"/>
          </p:cNvSpPr>
          <p:nvPr/>
        </p:nvSpPr>
        <p:spPr bwMode="auto">
          <a:xfrm>
            <a:off x="7380288" y="2781300"/>
            <a:ext cx="561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>
                <a:solidFill>
                  <a:srgbClr val="008000"/>
                </a:solidFill>
              </a:rPr>
              <a:t>16</a:t>
            </a:r>
          </a:p>
        </p:txBody>
      </p:sp>
      <p:sp>
        <p:nvSpPr>
          <p:cNvPr id="88088" name="Text Box 24"/>
          <p:cNvSpPr txBox="1">
            <a:spLocks noChangeArrowheads="1"/>
          </p:cNvSpPr>
          <p:nvPr/>
        </p:nvSpPr>
        <p:spPr bwMode="auto">
          <a:xfrm>
            <a:off x="7956550" y="2660650"/>
            <a:ext cx="401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600" dirty="0">
                <a:solidFill>
                  <a:schemeClr val="bg2"/>
                </a:solidFill>
                <a:latin typeface="Minion Pro" pitchFamily="18" charset="0"/>
              </a:rPr>
              <a:t>26</a:t>
            </a:r>
          </a:p>
        </p:txBody>
      </p:sp>
      <p:graphicFrame>
        <p:nvGraphicFramePr>
          <p:cNvPr id="88089" name="Object 25"/>
          <p:cNvGraphicFramePr>
            <a:graphicFrameLocks noChangeAspect="1"/>
          </p:cNvGraphicFramePr>
          <p:nvPr/>
        </p:nvGraphicFramePr>
        <p:xfrm>
          <a:off x="6804025" y="5030788"/>
          <a:ext cx="2232025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38" name="Диаграмма" r:id="rId17" imgW="2848051" imgH="1152449" progId="Excel.Sheet.8">
                  <p:embed/>
                </p:oleObj>
              </mc:Choice>
              <mc:Fallback>
                <p:oleObj name="Диаграмма" r:id="rId17" imgW="2848051" imgH="1152449" progId="Excel.Sheet.8">
                  <p:embed/>
                  <p:pic>
                    <p:nvPicPr>
                      <p:cNvPr id="0" name="Picture 2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5030788"/>
                        <a:ext cx="2232025" cy="90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7380288" y="5084763"/>
            <a:ext cx="561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>
                <a:solidFill>
                  <a:srgbClr val="008000"/>
                </a:solidFill>
                <a:latin typeface="Minion Pro" pitchFamily="18" charset="0"/>
              </a:rPr>
              <a:t>1,7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8027988" y="4941888"/>
            <a:ext cx="442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600">
                <a:solidFill>
                  <a:schemeClr val="bg2"/>
                </a:solidFill>
                <a:latin typeface="Minion Pro" pitchFamily="18" charset="0"/>
              </a:rPr>
              <a:t>2,7</a:t>
            </a:r>
          </a:p>
        </p:txBody>
      </p:sp>
      <p:sp>
        <p:nvSpPr>
          <p:cNvPr id="88093" name="Text Box 29"/>
          <p:cNvSpPr txBox="1">
            <a:spLocks noChangeArrowheads="1"/>
          </p:cNvSpPr>
          <p:nvPr/>
        </p:nvSpPr>
        <p:spPr bwMode="auto">
          <a:xfrm>
            <a:off x="5127625" y="5216525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Обменная энергия, МДж/кг</a:t>
            </a:r>
          </a:p>
        </p:txBody>
      </p:sp>
      <p:sp>
        <p:nvSpPr>
          <p:cNvPr id="88094" name="Text Box 30"/>
          <p:cNvSpPr txBox="1">
            <a:spLocks noChangeArrowheads="1"/>
          </p:cNvSpPr>
          <p:nvPr/>
        </p:nvSpPr>
        <p:spPr bwMode="auto">
          <a:xfrm>
            <a:off x="1260475" y="3284538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00" u="sng">
                <a:solidFill>
                  <a:srgbClr val="006600"/>
                </a:solidFill>
                <a:latin typeface="Minion Pro" pitchFamily="18" charset="0"/>
              </a:rPr>
              <a:t>Мивал-Агро + Лигногумат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043608" y="404664"/>
            <a:ext cx="68403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 на овощных культурах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051050" y="1052513"/>
            <a:ext cx="5113338" cy="1323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u="sng" dirty="0">
                <a:solidFill>
                  <a:srgbClr val="196713"/>
                </a:solidFill>
                <a:latin typeface="Minion Pro" pitchFamily="18" charset="0"/>
              </a:rPr>
              <a:t>  </a:t>
            </a:r>
            <a:r>
              <a:rPr lang="ru-RU" sz="2000" u="sng" dirty="0">
                <a:solidFill>
                  <a:srgbClr val="196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Обработка семенного материала: 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</a:rPr>
              <a:t>дружное появление всходов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</a:rPr>
              <a:t>быстрое формирование коревой системы</a:t>
            </a:r>
            <a:endParaRPr lang="ru-RU" sz="20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</a:rPr>
              <a:t>активное нарастание площади листьев 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258888" y="2492375"/>
            <a:ext cx="6697662" cy="22479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 </a:t>
            </a:r>
            <a:r>
              <a:rPr lang="ru-RU" sz="2000" u="sng" dirty="0">
                <a:solidFill>
                  <a:srgbClr val="196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Обработка в период вегетации: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повышает защитные свойства растений, выносливость неблагоприятным факторам внешней среды,</a:t>
            </a:r>
            <a:r>
              <a:rPr lang="ru-R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активизирует ростовые процессы 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плодообразование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,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способствует улучшению биохимических показателей качества плодов, их выравненности и товарности.</a:t>
            </a:r>
          </a:p>
          <a:p>
            <a:pPr>
              <a:buFontTx/>
              <a:buChar char="•"/>
              <a:defRPr/>
            </a:pP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</p:txBody>
      </p:sp>
      <p:pic>
        <p:nvPicPr>
          <p:cNvPr id="137218" name="Picture 2" descr="C:\Users\Рита\Desktop\ogurec_kuraz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7856" y="4581128"/>
            <a:ext cx="1296144" cy="147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219" name="Picture 3" descr="C:\Users\Рита\Desktop\2914822065f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1951038" cy="146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220" name="Picture 4" descr="C:\Users\Рита\Desktop\papri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581128"/>
            <a:ext cx="2016200" cy="151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221" name="Picture 5" descr="C:\Users\Рита\Desktop\NJVF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9120"/>
            <a:ext cx="1944216" cy="154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222" name="Picture 6" descr="C:\Users\Рита\Desktop\sm_f_4ab1202bb06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7776" y="836712"/>
            <a:ext cx="201622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223" name="Picture 7" descr="C:\Users\Рита\Desktop\beet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4653136"/>
            <a:ext cx="2233033" cy="148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225" name="Picture 9" descr="C:\Users\Рита\Desktop\rostov_b_407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4653136"/>
            <a:ext cx="1800200" cy="140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827088" y="476250"/>
            <a:ext cx="7273925" cy="708025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003">
            <a:schemeClr val="dk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000" dirty="0">
                <a:solidFill>
                  <a:schemeClr val="tx1"/>
                </a:solidFill>
                <a:latin typeface="Minion Pro" pitchFamily="18" charset="0"/>
                <a:cs typeface="Times New Roman" pitchFamily="18" charset="0"/>
              </a:rPr>
              <a:t>Швеция, 1977г. -  Нобелевский симпозиум </a:t>
            </a:r>
          </a:p>
          <a:p>
            <a:pPr algn="ctr" eaLnBrk="0" hangingPunct="0"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  <a:cs typeface="Times New Roman" pitchFamily="18" charset="0"/>
              </a:rPr>
              <a:t>«Биохимия кремния и родственные проблемы…»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95513" y="1628775"/>
            <a:ext cx="4572000" cy="1446213"/>
          </a:xfrm>
          <a:prstGeom prst="rect">
            <a:avLst/>
          </a:prstGeom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dirty="0">
                <a:solidFill>
                  <a:srgbClr val="FFFFFF"/>
                </a:solidFill>
                <a:latin typeface="Minion Pro" pitchFamily="18" charset="0"/>
                <a:cs typeface="Times New Roman" pitchFamily="18" charset="0"/>
              </a:rPr>
              <a:t>«Король неживой природы»</a:t>
            </a:r>
          </a:p>
          <a:p>
            <a:pPr algn="ctr" eaLnBrk="0" hangingPunct="0">
              <a:defRPr/>
            </a:pPr>
            <a:r>
              <a:rPr lang="ru-RU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  <a:cs typeface="Times New Roman" pitchFamily="18" charset="0"/>
              </a:rPr>
              <a:t>КРЕМНИЙ</a:t>
            </a:r>
          </a:p>
          <a:p>
            <a:pPr algn="ctr" eaLnBrk="0" hangingPunct="0">
              <a:defRPr/>
            </a:pPr>
            <a:r>
              <a:rPr lang="ru-RU" sz="2000" dirty="0">
                <a:solidFill>
                  <a:srgbClr val="FFFFFF"/>
                </a:solidFill>
                <a:latin typeface="Minion Pro" pitchFamily="18" charset="0"/>
                <a:cs typeface="Times New Roman" pitchFamily="18" charset="0"/>
              </a:rPr>
              <a:t>был официально признан </a:t>
            </a:r>
          </a:p>
          <a:p>
            <a:pPr algn="ctr" eaLnBrk="0" hangingPunct="0">
              <a:defRPr/>
            </a:pPr>
            <a:r>
              <a:rPr lang="ru-RU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  <a:cs typeface="Times New Roman" pitchFamily="18" charset="0"/>
              </a:rPr>
              <a:t>ЭЛЕМЕНТОМ ЖИЗНИ</a:t>
            </a:r>
            <a:endParaRPr lang="ru-RU" sz="24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</p:txBody>
      </p:sp>
      <p:sp>
        <p:nvSpPr>
          <p:cNvPr id="10" name="Штриховая стрелка вправо 9"/>
          <p:cNvSpPr/>
          <p:nvPr/>
        </p:nvSpPr>
        <p:spPr bwMode="auto">
          <a:xfrm rot="5400000">
            <a:off x="4176713" y="1233488"/>
            <a:ext cx="574675" cy="358775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картин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428999"/>
            <a:ext cx="2101913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411413" y="3182938"/>
            <a:ext cx="6481762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  <a:cs typeface="Times New Roman" pitchFamily="18" charset="0"/>
              </a:rPr>
              <a:t>СИЛАТРАНЫ </a:t>
            </a:r>
          </a:p>
          <a:p>
            <a:pPr algn="ctr" eaLnBrk="0" hangingPunct="0">
              <a:defRPr/>
            </a:pPr>
            <a:endParaRPr lang="ru-RU" sz="2000" dirty="0">
              <a:solidFill>
                <a:srgbClr val="008000"/>
              </a:solidFill>
              <a:latin typeface="Minion Pro" pitchFamily="18" charset="0"/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8000"/>
                </a:solidFill>
                <a:latin typeface="Minion Pro" pitchFamily="18" charset="0"/>
                <a:cs typeface="Times New Roman" pitchFamily="18" charset="0"/>
              </a:rPr>
              <a:t>   </a:t>
            </a:r>
            <a:r>
              <a:rPr lang="ru-RU" sz="2000" dirty="0">
                <a:solidFill>
                  <a:srgbClr val="196713"/>
                </a:solidFill>
                <a:latin typeface="Minion Pro" pitchFamily="18" charset="0"/>
                <a:cs typeface="Times New Roman" pitchFamily="18" charset="0"/>
              </a:rPr>
              <a:t>циклические кремнийорганические эфиры</a:t>
            </a:r>
          </a:p>
          <a:p>
            <a:pPr algn="just" eaLnBrk="0" hangingPunct="0">
              <a:buFont typeface="Wingdings" pitchFamily="2" charset="2"/>
              <a:buChar char="ü"/>
              <a:defRPr/>
            </a:pPr>
            <a:endParaRPr lang="ru-RU" sz="2000" dirty="0">
              <a:solidFill>
                <a:srgbClr val="196713"/>
              </a:solidFill>
              <a:latin typeface="Minion Pro" pitchFamily="18" charset="0"/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196713"/>
                </a:solidFill>
                <a:latin typeface="Minion Pro" pitchFamily="18" charset="0"/>
                <a:cs typeface="Times New Roman" pitchFamily="18" charset="0"/>
              </a:rPr>
              <a:t>   способны проникать в живой организм и    регулировать жизненно важные процессы.</a:t>
            </a:r>
          </a:p>
          <a:p>
            <a:pPr algn="just" eaLnBrk="0" hangingPunct="0">
              <a:buFont typeface="Wingdings" pitchFamily="2" charset="2"/>
              <a:buChar char="ü"/>
              <a:defRPr/>
            </a:pPr>
            <a:endParaRPr lang="ru-RU" sz="2000" dirty="0">
              <a:solidFill>
                <a:srgbClr val="196713"/>
              </a:solidFill>
              <a:latin typeface="Minion Pro" pitchFamily="18" charset="0"/>
            </a:endParaRPr>
          </a:p>
          <a:p>
            <a:pPr algn="just" eaLnBrk="0" hangingPunct="0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196713"/>
                </a:solidFill>
                <a:latin typeface="Minion Pro" pitchFamily="18" charset="0"/>
                <a:cs typeface="Times New Roman" pitchFamily="18" charset="0"/>
              </a:rPr>
              <a:t>    нашли применение в медицине, косметологии и сельском хозяйстве </a:t>
            </a:r>
            <a:endParaRPr lang="ru-RU" sz="2000" dirty="0">
              <a:solidFill>
                <a:srgbClr val="196713"/>
              </a:solidFill>
              <a:latin typeface="Minion Pro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42"/>
          <p:cNvSpPr txBox="1">
            <a:spLocks noChangeArrowheads="1"/>
          </p:cNvSpPr>
          <p:nvPr/>
        </p:nvSpPr>
        <p:spPr bwMode="auto">
          <a:xfrm>
            <a:off x="323850" y="1206331"/>
            <a:ext cx="8640763" cy="164660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Предпосевная обработка семян, норма расхода </a:t>
            </a:r>
            <a:r>
              <a:rPr lang="ru-RU" sz="2000" i="1" u="sng" dirty="0" smtClean="0">
                <a:solidFill>
                  <a:srgbClr val="196713"/>
                </a:solidFill>
                <a:latin typeface="Minion Pro" pitchFamily="18" charset="0"/>
              </a:rPr>
              <a:t>10 г/т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;</a:t>
            </a: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Обработка 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растений 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в фазы 3-4 листа, </a:t>
            </a:r>
            <a:r>
              <a:rPr lang="ru-RU" sz="1800" i="1" dirty="0" err="1" smtClean="0">
                <a:solidFill>
                  <a:srgbClr val="196713"/>
                </a:solidFill>
                <a:latin typeface="Minion Pro" pitchFamily="18" charset="0"/>
              </a:rPr>
              <a:t>бутонизация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, </a:t>
            </a:r>
            <a:r>
              <a:rPr lang="ru-RU" sz="1800" i="1" dirty="0" err="1" smtClean="0">
                <a:solidFill>
                  <a:srgbClr val="196713"/>
                </a:solidFill>
                <a:latin typeface="Minion Pro" pitchFamily="18" charset="0"/>
              </a:rPr>
              <a:t>плодообразование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:</a:t>
            </a: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</p:txBody>
      </p:sp>
      <p:sp>
        <p:nvSpPr>
          <p:cNvPr id="90115" name="Прямоугольник 21"/>
          <p:cNvSpPr>
            <a:spLocks noChangeArrowheads="1"/>
          </p:cNvSpPr>
          <p:nvPr/>
        </p:nvSpPr>
        <p:spPr bwMode="auto">
          <a:xfrm>
            <a:off x="1463226" y="2020279"/>
            <a:ext cx="74898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i="1" u="sng" dirty="0" err="1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800" i="1" u="sng" dirty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r>
              <a:rPr lang="ru-RU" sz="1800" i="1" dirty="0">
                <a:solidFill>
                  <a:srgbClr val="196713"/>
                </a:solidFill>
                <a:latin typeface="Minion Pro" pitchFamily="18" charset="0"/>
              </a:rPr>
              <a:t> - норма расхода </a:t>
            </a:r>
            <a:r>
              <a:rPr lang="ru-RU" sz="1800" i="1" u="sng" dirty="0" smtClean="0">
                <a:solidFill>
                  <a:srgbClr val="196713"/>
                </a:solidFill>
                <a:latin typeface="Minion Pro" pitchFamily="18" charset="0"/>
              </a:rPr>
              <a:t>10</a:t>
            </a:r>
            <a:r>
              <a:rPr lang="ru-RU" sz="2000" i="1" u="sng" dirty="0" smtClean="0">
                <a:solidFill>
                  <a:srgbClr val="196713"/>
                </a:solidFill>
                <a:latin typeface="Minion Pro" pitchFamily="18" charset="0"/>
              </a:rPr>
              <a:t> г/га</a:t>
            </a:r>
            <a:r>
              <a:rPr lang="ru-RU" sz="2000" i="1" dirty="0" smtClean="0">
                <a:solidFill>
                  <a:srgbClr val="196713"/>
                </a:solidFill>
                <a:latin typeface="Minion Pro" pitchFamily="18" charset="0"/>
              </a:rPr>
              <a:t> </a:t>
            </a:r>
            <a:r>
              <a:rPr lang="ru-RU" sz="1800" i="1" dirty="0" smtClean="0">
                <a:solidFill>
                  <a:srgbClr val="196713"/>
                </a:solidFill>
                <a:latin typeface="Minion Pro" pitchFamily="18" charset="0"/>
              </a:rPr>
              <a:t>на каждую обработку.</a:t>
            </a:r>
            <a:endParaRPr lang="ru-RU" sz="1800" i="1" dirty="0">
              <a:solidFill>
                <a:srgbClr val="196713"/>
              </a:solidFill>
              <a:latin typeface="Minion Pro" pitchFamily="18" charset="0"/>
            </a:endParaRPr>
          </a:p>
          <a:p>
            <a:pPr>
              <a:spcBef>
                <a:spcPct val="50000"/>
              </a:spcBef>
            </a:pPr>
            <a:endParaRPr lang="ru-RU" sz="1800" b="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Blip>
                <a:blip r:embed="rId2"/>
              </a:buBlip>
            </a:pPr>
            <a:endParaRPr lang="ru-RU" sz="1800" b="0" i="1" u="sng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Blip>
                <a:blip r:embed="rId2"/>
              </a:buBlip>
            </a:pPr>
            <a:endParaRPr lang="ru-RU" sz="1800" b="0" i="1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Blip>
                <a:blip r:embed="rId2"/>
              </a:buBlip>
            </a:pPr>
            <a:endParaRPr lang="ru-RU" sz="1800" i="1" u="sng" dirty="0">
              <a:latin typeface="Minion Pro" pitchFamily="18" charset="0"/>
            </a:endParaRPr>
          </a:p>
        </p:txBody>
      </p:sp>
      <p:pic>
        <p:nvPicPr>
          <p:cNvPr id="90116" name="Picture 2" descr="G:\Работа\НОВОЕ\Презентации\Томаты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3212976"/>
            <a:ext cx="80279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Прямоугольник 12"/>
          <p:cNvSpPr>
            <a:spLocks noChangeArrowheads="1"/>
          </p:cNvSpPr>
          <p:nvPr/>
        </p:nvSpPr>
        <p:spPr bwMode="auto">
          <a:xfrm>
            <a:off x="2051050" y="333375"/>
            <a:ext cx="57390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Регламенты применения на томате</a:t>
            </a:r>
          </a:p>
        </p:txBody>
      </p:sp>
      <p:cxnSp>
        <p:nvCxnSpPr>
          <p:cNvPr id="33795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2051050" y="3860800"/>
            <a:ext cx="0" cy="1081088"/>
          </a:xfrm>
          <a:prstGeom prst="line">
            <a:avLst/>
          </a:prstGeom>
          <a:noFill/>
          <a:ln w="12700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cxnSp>
        <p:nvCxnSpPr>
          <p:cNvPr id="2" name="Прямая соединительная линия 13"/>
          <p:cNvCxnSpPr>
            <a:cxnSpLocks noChangeShapeType="1"/>
          </p:cNvCxnSpPr>
          <p:nvPr/>
        </p:nvCxnSpPr>
        <p:spPr bwMode="auto">
          <a:xfrm>
            <a:off x="6300192" y="3971849"/>
            <a:ext cx="0" cy="498475"/>
          </a:xfrm>
          <a:prstGeom prst="line">
            <a:avLst/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</p:cxnSp>
      <p:sp>
        <p:nvSpPr>
          <p:cNvPr id="9" name="Шестиугольник 8"/>
          <p:cNvSpPr/>
          <p:nvPr/>
        </p:nvSpPr>
        <p:spPr bwMode="auto">
          <a:xfrm>
            <a:off x="2051050" y="3501008"/>
            <a:ext cx="4237580" cy="581374"/>
          </a:xfrm>
          <a:prstGeom prst="hexagon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itchFamily="18" charset="0"/>
            </a:endParaRPr>
          </a:p>
        </p:txBody>
      </p:sp>
      <p:sp>
        <p:nvSpPr>
          <p:cNvPr id="90123" name="TextBox 15"/>
          <p:cNvSpPr txBox="1">
            <a:spLocks noChangeArrowheads="1"/>
          </p:cNvSpPr>
          <p:nvPr/>
        </p:nvSpPr>
        <p:spPr bwMode="auto">
          <a:xfrm>
            <a:off x="2720868" y="3678204"/>
            <a:ext cx="2952750" cy="25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sz="1600" dirty="0" err="1" smtClean="0">
                <a:solidFill>
                  <a:srgbClr val="196713"/>
                </a:solidFill>
                <a:latin typeface="Minion Pro" pitchFamily="18" charset="0"/>
              </a:rPr>
              <a:t>Мивал</a:t>
            </a:r>
            <a:r>
              <a:rPr lang="ru-RU" sz="1600" dirty="0" smtClean="0">
                <a:solidFill>
                  <a:srgbClr val="196713"/>
                </a:solidFill>
                <a:latin typeface="Minion Pro" pitchFamily="18" charset="0"/>
              </a:rPr>
              <a:t>-Агро</a:t>
            </a:r>
            <a:endParaRPr lang="ru-RU" sz="1600" dirty="0">
              <a:solidFill>
                <a:srgbClr val="196713"/>
              </a:solidFill>
              <a:latin typeface="Minion Pro" pitchFamily="18" charset="0"/>
            </a:endParaRPr>
          </a:p>
        </p:txBody>
      </p:sp>
      <p:grpSp>
        <p:nvGrpSpPr>
          <p:cNvPr id="90124" name="Группа 13"/>
          <p:cNvGrpSpPr>
            <a:grpSpLocks/>
          </p:cNvGrpSpPr>
          <p:nvPr/>
        </p:nvGrpSpPr>
        <p:grpSpPr bwMode="auto">
          <a:xfrm>
            <a:off x="250824" y="3500439"/>
            <a:ext cx="1512863" cy="720648"/>
            <a:chOff x="107504" y="3515505"/>
            <a:chExt cx="1144935" cy="719595"/>
          </a:xfrm>
        </p:grpSpPr>
        <p:sp>
          <p:nvSpPr>
            <p:cNvPr id="17" name="Шестиугольник 16"/>
            <p:cNvSpPr/>
            <p:nvPr/>
          </p:nvSpPr>
          <p:spPr bwMode="auto">
            <a:xfrm>
              <a:off x="107504" y="3515505"/>
              <a:ext cx="1144935" cy="600783"/>
            </a:xfrm>
            <a:prstGeom prst="hexagon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bg1">
                    <a:lumMod val="60000"/>
                    <a:lumOff val="40000"/>
                  </a:schemeClr>
                </a:gs>
                <a:gs pos="100000">
                  <a:schemeClr val="bg1">
                    <a:lumMod val="40000"/>
                    <a:lumOff val="6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endParaRPr>
            </a:p>
          </p:txBody>
        </p:sp>
        <p:sp>
          <p:nvSpPr>
            <p:cNvPr id="90129" name="TextBox 17"/>
            <p:cNvSpPr txBox="1">
              <a:spLocks noChangeArrowheads="1"/>
            </p:cNvSpPr>
            <p:nvPr/>
          </p:nvSpPr>
          <p:spPr bwMode="auto">
            <a:xfrm>
              <a:off x="181209" y="3650326"/>
              <a:ext cx="1033614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Berlin Sans FB Demi" pitchFamily="34" charset="0"/>
                </a:defRPr>
              </a:lvl9pPr>
            </a:lstStyle>
            <a:p>
              <a:pPr algn="ctr" eaLnBrk="1" hangingPunct="1"/>
              <a:r>
                <a:rPr lang="ru-RU" sz="1600">
                  <a:solidFill>
                    <a:srgbClr val="196713"/>
                  </a:solidFill>
                  <a:latin typeface="Minion Pro" pitchFamily="18" charset="0"/>
                </a:rPr>
                <a:t>Мивал-Агро</a:t>
              </a:r>
            </a:p>
          </p:txBody>
        </p:sp>
      </p:grpSp>
      <p:sp>
        <p:nvSpPr>
          <p:cNvPr id="90125" name="Прямоугольник 11"/>
          <p:cNvSpPr>
            <a:spLocks noChangeArrowheads="1"/>
          </p:cNvSpPr>
          <p:nvPr/>
        </p:nvSpPr>
        <p:spPr bwMode="auto">
          <a:xfrm rot="-5400000">
            <a:off x="2339" y="4748103"/>
            <a:ext cx="1289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1800" dirty="0">
                <a:latin typeface="Minion Pro" pitchFamily="18" charset="0"/>
              </a:rPr>
              <a:t>Обработка</a:t>
            </a:r>
          </a:p>
          <a:p>
            <a:pPr marL="342900" indent="-342900" algn="ctr"/>
            <a:r>
              <a:rPr lang="ru-RU" sz="1800" dirty="0">
                <a:latin typeface="Minion Pro" pitchFamily="18" charset="0"/>
              </a:rPr>
              <a:t> семян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7777163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1" name="Rectangle 3"/>
          <p:cNvSpPr>
            <a:spLocks noChangeArrowheads="1"/>
          </p:cNvSpPr>
          <p:nvPr/>
        </p:nvSpPr>
        <p:spPr bwMode="auto">
          <a:xfrm>
            <a:off x="1984845" y="154236"/>
            <a:ext cx="610776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Применение  </a:t>
            </a:r>
            <a:r>
              <a:rPr lang="ru-RU" sz="2200" u="sng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2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</a:p>
          <a:p>
            <a:pPr algn="ctr">
              <a:defRPr/>
            </a:pPr>
            <a:r>
              <a:rPr lang="ru-RU" sz="2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в СХП Красноармейское, Челябинской области</a:t>
            </a:r>
          </a:p>
        </p:txBody>
      </p:sp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1403350" y="908050"/>
            <a:ext cx="60532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600" u="sng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Результаты трехлетних производственных опытов, 2008-2012 гг.</a:t>
            </a:r>
          </a:p>
        </p:txBody>
      </p:sp>
      <p:sp>
        <p:nvSpPr>
          <p:cNvPr id="92165" name="Text Box 7"/>
          <p:cNvSpPr txBox="1">
            <a:spLocks noChangeArrowheads="1"/>
          </p:cNvSpPr>
          <p:nvPr/>
        </p:nvSpPr>
        <p:spPr bwMode="auto">
          <a:xfrm>
            <a:off x="1476375" y="1268413"/>
            <a:ext cx="688498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1800" i="1">
                <a:solidFill>
                  <a:srgbClr val="008000"/>
                </a:solidFill>
                <a:latin typeface="Minion Pro" pitchFamily="18" charset="0"/>
              </a:rPr>
              <a:t>Обработка растений в фазу 5-6 настоящих листьев</a:t>
            </a:r>
          </a:p>
          <a:p>
            <a:pPr algn="ctr" eaLnBrk="1" hangingPunct="1"/>
            <a:r>
              <a:rPr lang="ru-RU" sz="1600" b="0">
                <a:solidFill>
                  <a:srgbClr val="008000"/>
                </a:solidFill>
                <a:latin typeface="Minion Pro" pitchFamily="18" charset="0"/>
              </a:rPr>
              <a:t>Норма расхода 10 г/га</a:t>
            </a:r>
          </a:p>
          <a:p>
            <a:pPr eaLnBrk="1" hangingPunct="1"/>
            <a:endParaRPr lang="ru-RU" u="sng">
              <a:solidFill>
                <a:srgbClr val="008000"/>
              </a:solidFill>
              <a:latin typeface="Minion Pro" pitchFamily="18" charset="0"/>
            </a:endParaRPr>
          </a:p>
          <a:p>
            <a:pPr eaLnBrk="1" hangingPunct="1"/>
            <a:r>
              <a:rPr lang="ru-RU" sz="1800" u="sng">
                <a:solidFill>
                  <a:srgbClr val="008000"/>
                </a:solidFill>
                <a:latin typeface="Minion Pro" pitchFamily="18" charset="0"/>
              </a:rPr>
              <a:t>В среднем за 5 лет</a:t>
            </a:r>
            <a:r>
              <a:rPr lang="ru-RU" sz="1800">
                <a:solidFill>
                  <a:srgbClr val="008000"/>
                </a:solidFill>
                <a:latin typeface="Minion Pro" pitchFamily="18" charset="0"/>
              </a:rPr>
              <a:t> прирост урожайности составил </a:t>
            </a:r>
            <a:r>
              <a:rPr lang="ru-RU" sz="1800" u="sng">
                <a:solidFill>
                  <a:srgbClr val="008000"/>
                </a:solidFill>
                <a:latin typeface="Minion Pro" pitchFamily="18" charset="0"/>
              </a:rPr>
              <a:t>24%</a:t>
            </a:r>
          </a:p>
          <a:p>
            <a:pPr eaLnBrk="1" hangingPunct="1"/>
            <a:endParaRPr lang="ru-RU">
              <a:solidFill>
                <a:srgbClr val="008000"/>
              </a:solidFill>
              <a:latin typeface="Minion Pro" pitchFamily="18" charset="0"/>
            </a:endParaRPr>
          </a:p>
          <a:p>
            <a:pPr eaLnBrk="1" hangingPunct="1"/>
            <a:endParaRPr lang="ru-RU">
              <a:solidFill>
                <a:srgbClr val="008000"/>
              </a:solidFill>
              <a:latin typeface="Minion Pro" pitchFamily="18" charset="0"/>
            </a:endParaRPr>
          </a:p>
        </p:txBody>
      </p:sp>
      <p:sp>
        <p:nvSpPr>
          <p:cNvPr id="92166" name="Text Box 8"/>
          <p:cNvSpPr txBox="1">
            <a:spLocks noChangeArrowheads="1"/>
          </p:cNvSpPr>
          <p:nvPr/>
        </p:nvSpPr>
        <p:spPr bwMode="auto">
          <a:xfrm>
            <a:off x="1835150" y="4292600"/>
            <a:ext cx="6318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/>
              <a:t>+</a:t>
            </a:r>
          </a:p>
          <a:p>
            <a:pPr algn="ctr" eaLnBrk="1" hangingPunct="1"/>
            <a:r>
              <a:rPr lang="ru-RU"/>
              <a:t>26.7 </a:t>
            </a:r>
          </a:p>
          <a:p>
            <a:pPr algn="ctr" eaLnBrk="1" hangingPunct="1"/>
            <a:r>
              <a:rPr lang="ru-RU"/>
              <a:t>%</a:t>
            </a:r>
          </a:p>
        </p:txBody>
      </p:sp>
      <p:sp>
        <p:nvSpPr>
          <p:cNvPr id="92167" name="Text Box 9"/>
          <p:cNvSpPr txBox="1">
            <a:spLocks noChangeArrowheads="1"/>
          </p:cNvSpPr>
          <p:nvPr/>
        </p:nvSpPr>
        <p:spPr bwMode="auto">
          <a:xfrm>
            <a:off x="3132138" y="4221163"/>
            <a:ext cx="6318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/>
              <a:t>+</a:t>
            </a:r>
          </a:p>
          <a:p>
            <a:pPr algn="ctr" eaLnBrk="1" hangingPunct="1"/>
            <a:r>
              <a:rPr lang="ru-RU"/>
              <a:t>8.3 </a:t>
            </a:r>
          </a:p>
          <a:p>
            <a:pPr algn="ctr" eaLnBrk="1" hangingPunct="1"/>
            <a:r>
              <a:rPr lang="ru-RU"/>
              <a:t>%</a:t>
            </a:r>
          </a:p>
        </p:txBody>
      </p:sp>
      <p:sp>
        <p:nvSpPr>
          <p:cNvPr id="92168" name="Text Box 10"/>
          <p:cNvSpPr txBox="1">
            <a:spLocks noChangeArrowheads="1"/>
          </p:cNvSpPr>
          <p:nvPr/>
        </p:nvSpPr>
        <p:spPr bwMode="auto">
          <a:xfrm>
            <a:off x="4500563" y="4221163"/>
            <a:ext cx="6318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/>
              <a:t>+</a:t>
            </a:r>
          </a:p>
          <a:p>
            <a:pPr algn="ctr" eaLnBrk="1" hangingPunct="1"/>
            <a:r>
              <a:rPr lang="ru-RU"/>
              <a:t>16.0 </a:t>
            </a:r>
          </a:p>
          <a:p>
            <a:pPr algn="ctr" eaLnBrk="1" hangingPunct="1"/>
            <a:r>
              <a:rPr lang="ru-RU"/>
              <a:t>%</a:t>
            </a:r>
          </a:p>
        </p:txBody>
      </p:sp>
      <p:sp>
        <p:nvSpPr>
          <p:cNvPr id="92169" name="Text Box 8"/>
          <p:cNvSpPr txBox="1">
            <a:spLocks noChangeArrowheads="1"/>
          </p:cNvSpPr>
          <p:nvPr/>
        </p:nvSpPr>
        <p:spPr bwMode="auto">
          <a:xfrm>
            <a:off x="5795963" y="4149725"/>
            <a:ext cx="631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/>
              <a:t>+</a:t>
            </a:r>
          </a:p>
          <a:p>
            <a:pPr algn="ctr" eaLnBrk="1" hangingPunct="1"/>
            <a:r>
              <a:rPr lang="ru-RU"/>
              <a:t>42.7 </a:t>
            </a:r>
          </a:p>
          <a:p>
            <a:pPr algn="ctr" eaLnBrk="1" hangingPunct="1"/>
            <a:r>
              <a:rPr lang="ru-RU"/>
              <a:t>%</a:t>
            </a:r>
          </a:p>
        </p:txBody>
      </p:sp>
      <p:sp>
        <p:nvSpPr>
          <p:cNvPr id="92170" name="Text Box 8"/>
          <p:cNvSpPr txBox="1">
            <a:spLocks noChangeArrowheads="1"/>
          </p:cNvSpPr>
          <p:nvPr/>
        </p:nvSpPr>
        <p:spPr bwMode="auto">
          <a:xfrm>
            <a:off x="7092950" y="4221163"/>
            <a:ext cx="6318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/>
              <a:t>+</a:t>
            </a:r>
          </a:p>
          <a:p>
            <a:pPr algn="ctr" eaLnBrk="1" hangingPunct="1"/>
            <a:r>
              <a:rPr lang="ru-RU"/>
              <a:t>33,3% </a:t>
            </a:r>
          </a:p>
          <a:p>
            <a:pPr algn="ctr" eaLnBrk="1" hangingPunct="1"/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7777163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1" name="Rectangle 3"/>
          <p:cNvSpPr>
            <a:spLocks noChangeArrowheads="1"/>
          </p:cNvSpPr>
          <p:nvPr/>
        </p:nvSpPr>
        <p:spPr bwMode="auto">
          <a:xfrm>
            <a:off x="1984845" y="154236"/>
            <a:ext cx="610776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Применение  </a:t>
            </a:r>
            <a:r>
              <a:rPr lang="ru-RU" sz="2200" u="sng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2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 </a:t>
            </a:r>
          </a:p>
          <a:p>
            <a:pPr algn="ctr">
              <a:defRPr/>
            </a:pPr>
            <a:r>
              <a:rPr lang="ru-RU" sz="2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в СХП Красноармейское, Челябинской области</a:t>
            </a:r>
          </a:p>
        </p:txBody>
      </p:sp>
      <p:sp>
        <p:nvSpPr>
          <p:cNvPr id="93188" name="Text Box 6"/>
          <p:cNvSpPr txBox="1">
            <a:spLocks noChangeArrowheads="1"/>
          </p:cNvSpPr>
          <p:nvPr/>
        </p:nvSpPr>
        <p:spPr bwMode="auto">
          <a:xfrm>
            <a:off x="1403350" y="908050"/>
            <a:ext cx="60532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 sz="1600" u="sng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Результаты трехлетних производственных опытов, 2008-2012 гг.</a:t>
            </a:r>
          </a:p>
        </p:txBody>
      </p:sp>
      <p:sp>
        <p:nvSpPr>
          <p:cNvPr id="93189" name="Text Box 7"/>
          <p:cNvSpPr txBox="1">
            <a:spLocks noChangeArrowheads="1"/>
          </p:cNvSpPr>
          <p:nvPr/>
        </p:nvSpPr>
        <p:spPr bwMode="auto">
          <a:xfrm>
            <a:off x="1476375" y="1268413"/>
            <a:ext cx="688498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1800" i="1">
                <a:solidFill>
                  <a:srgbClr val="008000"/>
                </a:solidFill>
                <a:latin typeface="Minion Pro" pitchFamily="18" charset="0"/>
              </a:rPr>
              <a:t>Обработка растений в фазу 3-4 настоящих листьев</a:t>
            </a:r>
          </a:p>
          <a:p>
            <a:pPr algn="ctr" eaLnBrk="1" hangingPunct="1"/>
            <a:r>
              <a:rPr lang="ru-RU" sz="1600" b="0">
                <a:solidFill>
                  <a:srgbClr val="008000"/>
                </a:solidFill>
                <a:latin typeface="Minion Pro" pitchFamily="18" charset="0"/>
              </a:rPr>
              <a:t>Норма расхода 10 г/га</a:t>
            </a:r>
          </a:p>
          <a:p>
            <a:pPr eaLnBrk="1" hangingPunct="1"/>
            <a:endParaRPr lang="ru-RU" u="sng">
              <a:solidFill>
                <a:srgbClr val="008000"/>
              </a:solidFill>
              <a:latin typeface="Minion Pro" pitchFamily="18" charset="0"/>
            </a:endParaRPr>
          </a:p>
          <a:p>
            <a:pPr eaLnBrk="1" hangingPunct="1"/>
            <a:r>
              <a:rPr lang="ru-RU" sz="1800" u="sng">
                <a:solidFill>
                  <a:srgbClr val="008000"/>
                </a:solidFill>
                <a:latin typeface="Minion Pro" pitchFamily="18" charset="0"/>
              </a:rPr>
              <a:t>В среднем за 5 лет</a:t>
            </a:r>
            <a:r>
              <a:rPr lang="ru-RU" sz="1800">
                <a:solidFill>
                  <a:srgbClr val="008000"/>
                </a:solidFill>
                <a:latin typeface="Minion Pro" pitchFamily="18" charset="0"/>
              </a:rPr>
              <a:t> прирост урожайности составил </a:t>
            </a:r>
            <a:r>
              <a:rPr lang="ru-RU" sz="1800" u="sng">
                <a:solidFill>
                  <a:srgbClr val="008000"/>
                </a:solidFill>
                <a:latin typeface="Minion Pro" pitchFamily="18" charset="0"/>
              </a:rPr>
              <a:t>28%</a:t>
            </a:r>
          </a:p>
          <a:p>
            <a:pPr eaLnBrk="1" hangingPunct="1"/>
            <a:endParaRPr lang="ru-RU">
              <a:solidFill>
                <a:srgbClr val="008000"/>
              </a:solidFill>
              <a:latin typeface="Minion Pro" pitchFamily="18" charset="0"/>
            </a:endParaRPr>
          </a:p>
          <a:p>
            <a:pPr eaLnBrk="1" hangingPunct="1"/>
            <a:endParaRPr lang="ru-RU">
              <a:solidFill>
                <a:srgbClr val="008000"/>
              </a:solidFill>
              <a:latin typeface="Minion Pro" pitchFamily="18" charset="0"/>
            </a:endParaRPr>
          </a:p>
        </p:txBody>
      </p:sp>
      <p:sp>
        <p:nvSpPr>
          <p:cNvPr id="93190" name="Text Box 8"/>
          <p:cNvSpPr txBox="1">
            <a:spLocks noChangeArrowheads="1"/>
          </p:cNvSpPr>
          <p:nvPr/>
        </p:nvSpPr>
        <p:spPr bwMode="auto">
          <a:xfrm>
            <a:off x="1835150" y="4221163"/>
            <a:ext cx="6318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/>
              <a:t>+</a:t>
            </a:r>
          </a:p>
          <a:p>
            <a:pPr algn="ctr" eaLnBrk="1" hangingPunct="1"/>
            <a:r>
              <a:rPr lang="ru-RU"/>
              <a:t>19,0 </a:t>
            </a:r>
          </a:p>
          <a:p>
            <a:pPr algn="ctr" eaLnBrk="1" hangingPunct="1"/>
            <a:r>
              <a:rPr lang="ru-RU"/>
              <a:t>%</a:t>
            </a:r>
          </a:p>
        </p:txBody>
      </p:sp>
      <p:sp>
        <p:nvSpPr>
          <p:cNvPr id="93191" name="Text Box 9"/>
          <p:cNvSpPr txBox="1">
            <a:spLocks noChangeArrowheads="1"/>
          </p:cNvSpPr>
          <p:nvPr/>
        </p:nvSpPr>
        <p:spPr bwMode="auto">
          <a:xfrm>
            <a:off x="3132138" y="3860800"/>
            <a:ext cx="631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/>
              <a:t>+</a:t>
            </a:r>
          </a:p>
          <a:p>
            <a:pPr algn="ctr" eaLnBrk="1" hangingPunct="1"/>
            <a:r>
              <a:rPr lang="ru-RU"/>
              <a:t>19,6 </a:t>
            </a:r>
          </a:p>
          <a:p>
            <a:pPr algn="ctr" eaLnBrk="1" hangingPunct="1"/>
            <a:r>
              <a:rPr lang="ru-RU"/>
              <a:t>%</a:t>
            </a:r>
          </a:p>
        </p:txBody>
      </p:sp>
      <p:sp>
        <p:nvSpPr>
          <p:cNvPr id="93192" name="Text Box 10"/>
          <p:cNvSpPr txBox="1">
            <a:spLocks noChangeArrowheads="1"/>
          </p:cNvSpPr>
          <p:nvPr/>
        </p:nvSpPr>
        <p:spPr bwMode="auto">
          <a:xfrm>
            <a:off x="4427538" y="4292600"/>
            <a:ext cx="6318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/>
              <a:t>+</a:t>
            </a:r>
          </a:p>
          <a:p>
            <a:pPr algn="ctr" eaLnBrk="1" hangingPunct="1"/>
            <a:r>
              <a:rPr lang="ru-RU"/>
              <a:t>20,8 </a:t>
            </a:r>
          </a:p>
          <a:p>
            <a:pPr algn="ctr" eaLnBrk="1" hangingPunct="1"/>
            <a:r>
              <a:rPr lang="ru-RU"/>
              <a:t>%</a:t>
            </a:r>
          </a:p>
        </p:txBody>
      </p:sp>
      <p:sp>
        <p:nvSpPr>
          <p:cNvPr id="93193" name="Text Box 8"/>
          <p:cNvSpPr txBox="1">
            <a:spLocks noChangeArrowheads="1"/>
          </p:cNvSpPr>
          <p:nvPr/>
        </p:nvSpPr>
        <p:spPr bwMode="auto">
          <a:xfrm>
            <a:off x="5795963" y="4149725"/>
            <a:ext cx="631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/>
              <a:t>+</a:t>
            </a:r>
          </a:p>
          <a:p>
            <a:pPr algn="ctr" eaLnBrk="1" hangingPunct="1"/>
            <a:r>
              <a:rPr lang="ru-RU"/>
              <a:t>41,0 </a:t>
            </a:r>
          </a:p>
          <a:p>
            <a:pPr algn="ctr" eaLnBrk="1" hangingPunct="1"/>
            <a:r>
              <a:rPr lang="ru-RU"/>
              <a:t>%</a:t>
            </a:r>
          </a:p>
        </p:txBody>
      </p:sp>
      <p:sp>
        <p:nvSpPr>
          <p:cNvPr id="93194" name="Text Box 8"/>
          <p:cNvSpPr txBox="1">
            <a:spLocks noChangeArrowheads="1"/>
          </p:cNvSpPr>
          <p:nvPr/>
        </p:nvSpPr>
        <p:spPr bwMode="auto">
          <a:xfrm>
            <a:off x="7092950" y="4221163"/>
            <a:ext cx="6318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/>
              <a:t>+</a:t>
            </a:r>
          </a:p>
          <a:p>
            <a:pPr algn="ctr" eaLnBrk="1" hangingPunct="1"/>
            <a:r>
              <a:rPr lang="ru-RU"/>
              <a:t>46,0% </a:t>
            </a:r>
          </a:p>
          <a:p>
            <a:pPr algn="ctr" eaLnBrk="1" hangingPunct="1"/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05064"/>
            <a:ext cx="295275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827584" y="519063"/>
            <a:ext cx="7465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Мивал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-Агро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плодовоягодных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культурах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403648" y="3447773"/>
            <a:ext cx="6551612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Minion Pro" pitchFamily="18" charset="0"/>
              </a:rPr>
              <a:t> 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Minion Pro" pitchFamily="18" charset="0"/>
              </a:rPr>
              <a:t>Прибавка урожая плодов и ягод от 18 до 40% и более</a:t>
            </a:r>
          </a:p>
        </p:txBody>
      </p:sp>
      <p:pic>
        <p:nvPicPr>
          <p:cNvPr id="141314" name="Picture 2" descr="C:\Users\Рита\Desktop\a7962efd0c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940" y="4797152"/>
            <a:ext cx="2157465" cy="16787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4444389" y="3668128"/>
            <a:ext cx="4316939" cy="2890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endParaRPr lang="ru-RU" sz="2000" b="0" kern="0" dirty="0">
              <a:solidFill>
                <a:srgbClr val="196713"/>
              </a:solidFill>
              <a:latin typeface="Minion Pro" pitchFamily="18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Blip>
                <a:blip r:embed="rId4"/>
              </a:buBlip>
              <a:defRPr/>
            </a:pPr>
            <a:r>
              <a:rPr lang="ru-RU" sz="1800" kern="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Восстановление растения </a:t>
            </a:r>
            <a:r>
              <a:rPr lang="ru-RU" sz="1800" kern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после </a:t>
            </a:r>
            <a:r>
              <a:rPr lang="ru-RU" sz="1800" kern="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перезимовки</a:t>
            </a:r>
            <a:endParaRPr lang="ru-RU" sz="1800" kern="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Blip>
                <a:blip r:embed="rId4"/>
              </a:buBlip>
              <a:defRPr/>
            </a:pPr>
            <a:r>
              <a:rPr lang="ru-RU" sz="1800" kern="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Повышение выносливость </a:t>
            </a:r>
            <a:r>
              <a:rPr lang="ru-RU" sz="1800" kern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к возвратным заморозкам, перепадам температур, переувлажнению почвы, жаре и </a:t>
            </a:r>
            <a:r>
              <a:rPr lang="ru-RU" sz="1800" kern="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засухе</a:t>
            </a:r>
            <a:endParaRPr lang="ru-RU" kern="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Blip>
                <a:blip r:embed="rId4"/>
              </a:buBlip>
              <a:defRPr/>
            </a:pPr>
            <a:r>
              <a:rPr lang="ru-RU" sz="1800" kern="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Снижение осыпание цветков</a:t>
            </a:r>
            <a:r>
              <a:rPr lang="ru-RU" sz="1800" kern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ru-RU" sz="1800" kern="0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Активизация </a:t>
            </a:r>
            <a:r>
              <a:rPr lang="ru-RU" sz="1800" kern="0" dirty="0" err="1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плодообразования</a:t>
            </a:r>
            <a:endParaRPr lang="ru-RU" sz="1800" u="sng" kern="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Blip>
                <a:blip r:embed="rId4"/>
              </a:buBlip>
              <a:defRPr/>
            </a:pPr>
            <a:endParaRPr lang="ru-RU" sz="1800" b="0" kern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313423" y="980728"/>
            <a:ext cx="8493825" cy="238526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i="1" dirty="0" smtClean="0">
                <a:solidFill>
                  <a:srgbClr val="196713"/>
                </a:solidFill>
                <a:latin typeface="Minion Pro" pitchFamily="18" charset="0"/>
              </a:rPr>
              <a:t>Земляника плодоносящая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Три обработки по вегетации в фазы: начало вегетации, </a:t>
            </a:r>
            <a:r>
              <a:rPr lang="ru-RU" sz="1200" b="0" i="1" dirty="0" err="1" smtClean="0">
                <a:solidFill>
                  <a:srgbClr val="196713"/>
                </a:solidFill>
                <a:latin typeface="Minion Pro" pitchFamily="18" charset="0"/>
              </a:rPr>
              <a:t>бутонизация</a:t>
            </a: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, завязывание и налив ягод (по 20 г/га)</a:t>
            </a:r>
          </a:p>
          <a:p>
            <a:pPr>
              <a:spcBef>
                <a:spcPct val="50000"/>
              </a:spcBef>
              <a:defRPr/>
            </a:pPr>
            <a:r>
              <a:rPr lang="ru-RU" i="1" dirty="0" smtClean="0">
                <a:solidFill>
                  <a:srgbClr val="196713"/>
                </a:solidFill>
                <a:latin typeface="Minion Pro" pitchFamily="18" charset="0"/>
              </a:rPr>
              <a:t>Яблоня, груша, айва, вишня (черешня), абрикос, персик, слива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0" i="1" dirty="0">
                <a:solidFill>
                  <a:srgbClr val="196713"/>
                </a:solidFill>
                <a:latin typeface="Minion Pro" pitchFamily="18" charset="0"/>
              </a:rPr>
              <a:t>Три обработки по вегетации в фазы: </a:t>
            </a: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зеленый конус, </a:t>
            </a:r>
            <a:r>
              <a:rPr lang="ru-RU" sz="1200" b="0" i="1" dirty="0" err="1" smtClean="0">
                <a:solidFill>
                  <a:srgbClr val="196713"/>
                </a:solidFill>
                <a:latin typeface="Minion Pro" pitchFamily="18" charset="0"/>
              </a:rPr>
              <a:t>бутонизация</a:t>
            </a: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, образование плодов (по </a:t>
            </a:r>
            <a:r>
              <a:rPr lang="ru-RU" sz="1200" b="0" i="1" dirty="0">
                <a:solidFill>
                  <a:srgbClr val="196713"/>
                </a:solidFill>
                <a:latin typeface="Minion Pro" pitchFamily="18" charset="0"/>
              </a:rPr>
              <a:t>20 г/га</a:t>
            </a: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ru-RU" i="1" dirty="0" smtClean="0">
                <a:solidFill>
                  <a:srgbClr val="196713"/>
                </a:solidFill>
                <a:latin typeface="Minion Pro" pitchFamily="18" charset="0"/>
              </a:rPr>
              <a:t>Виноград технический, смородина, малина, крыжовник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0" i="1" dirty="0">
                <a:solidFill>
                  <a:srgbClr val="196713"/>
                </a:solidFill>
                <a:latin typeface="Minion Pro" pitchFamily="18" charset="0"/>
              </a:rPr>
              <a:t>Три обработки по вегетации в фазы: </a:t>
            </a: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3-5 листьев, </a:t>
            </a:r>
            <a:r>
              <a:rPr lang="ru-RU" sz="1200" b="0" i="1" dirty="0" err="1" smtClean="0">
                <a:solidFill>
                  <a:srgbClr val="196713"/>
                </a:solidFill>
                <a:latin typeface="Minion Pro" pitchFamily="18" charset="0"/>
              </a:rPr>
              <a:t>бутонизация</a:t>
            </a: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, формирование ягод </a:t>
            </a:r>
            <a:r>
              <a:rPr lang="ru-RU" sz="1200" b="0" i="1" dirty="0">
                <a:solidFill>
                  <a:srgbClr val="196713"/>
                </a:solidFill>
                <a:latin typeface="Minion Pro" pitchFamily="18" charset="0"/>
              </a:rPr>
              <a:t>(по 20 г/га</a:t>
            </a: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ru-RU" i="1" dirty="0" smtClean="0">
                <a:solidFill>
                  <a:srgbClr val="196713"/>
                </a:solidFill>
                <a:latin typeface="Minion Pro" pitchFamily="18" charset="0"/>
              </a:rPr>
              <a:t>Виноград столовый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Четыре </a:t>
            </a:r>
            <a:r>
              <a:rPr lang="ru-RU" sz="1200" b="0" i="1" dirty="0">
                <a:solidFill>
                  <a:srgbClr val="196713"/>
                </a:solidFill>
                <a:latin typeface="Minion Pro" pitchFamily="18" charset="0"/>
              </a:rPr>
              <a:t>обработки по вегетации в фазы: </a:t>
            </a: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3-5 листьев, </a:t>
            </a:r>
            <a:r>
              <a:rPr lang="ru-RU" sz="1200" b="0" i="1" dirty="0" err="1" smtClean="0">
                <a:solidFill>
                  <a:srgbClr val="196713"/>
                </a:solidFill>
                <a:latin typeface="Minion Pro" pitchFamily="18" charset="0"/>
              </a:rPr>
              <a:t>бутонизация</a:t>
            </a: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, формирование ягоды, осветление ягоды </a:t>
            </a:r>
            <a:r>
              <a:rPr lang="ru-RU" sz="1200" b="0" i="1" dirty="0">
                <a:solidFill>
                  <a:srgbClr val="196713"/>
                </a:solidFill>
                <a:latin typeface="Minion Pro" pitchFamily="18" charset="0"/>
              </a:rPr>
              <a:t>(по </a:t>
            </a:r>
            <a:r>
              <a:rPr lang="ru-RU" sz="1200" b="0" i="1" dirty="0" smtClean="0">
                <a:solidFill>
                  <a:srgbClr val="196713"/>
                </a:solidFill>
                <a:latin typeface="Minion Pro" pitchFamily="18" charset="0"/>
              </a:rPr>
              <a:t>15 г/га)</a:t>
            </a:r>
            <a:endParaRPr lang="ru-RU" b="0" i="1" dirty="0">
              <a:solidFill>
                <a:srgbClr val="196713"/>
              </a:solidFill>
              <a:latin typeface="Minion Pro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8"/>
          <p:cNvSpPr txBox="1">
            <a:spLocks noChangeArrowheads="1"/>
          </p:cNvSpPr>
          <p:nvPr/>
        </p:nvSpPr>
        <p:spPr bwMode="auto">
          <a:xfrm>
            <a:off x="684213" y="476672"/>
            <a:ext cx="81565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Усиление регенерационной активности плодовых деревьев в зависимости от обработки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Мивал-Агро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</p:txBody>
      </p:sp>
      <p:sp>
        <p:nvSpPr>
          <p:cNvPr id="102403" name="Text Box 9"/>
          <p:cNvSpPr txBox="1">
            <a:spLocks noChangeArrowheads="1"/>
          </p:cNvSpPr>
          <p:nvPr/>
        </p:nvSpPr>
        <p:spPr bwMode="auto">
          <a:xfrm>
            <a:off x="323850" y="1052513"/>
            <a:ext cx="8569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1800" b="0">
                <a:solidFill>
                  <a:srgbClr val="008000"/>
                </a:solidFill>
                <a:latin typeface="Minion Pro" pitchFamily="18" charset="0"/>
              </a:rPr>
              <a:t>Кубанский Государственный аграрный университет, учхоз «Кубань», 2006 год</a:t>
            </a:r>
          </a:p>
          <a:p>
            <a:pPr algn="ctr" eaLnBrk="1" hangingPunct="1"/>
            <a:r>
              <a:rPr lang="ru-RU" sz="1800" b="0">
                <a:solidFill>
                  <a:srgbClr val="008000"/>
                </a:solidFill>
                <a:latin typeface="Minion Pro" pitchFamily="18" charset="0"/>
              </a:rPr>
              <a:t>(весеннее опрыскивание Мивал-Агро после обрезки на «обратный рост»)</a:t>
            </a:r>
          </a:p>
        </p:txBody>
      </p:sp>
      <p:graphicFrame>
        <p:nvGraphicFramePr>
          <p:cNvPr id="421926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193705"/>
              </p:ext>
            </p:extLst>
          </p:nvPr>
        </p:nvGraphicFramePr>
        <p:xfrm>
          <a:off x="3635375" y="1833563"/>
          <a:ext cx="5435600" cy="4257675"/>
        </p:xfrm>
        <a:graphic>
          <a:graphicData uri="http://schemas.openxmlformats.org/drawingml/2006/table">
            <a:tbl>
              <a:tblPr/>
              <a:tblGrid>
                <a:gridCol w="1660525"/>
                <a:gridCol w="3775075"/>
              </a:tblGrid>
              <a:tr h="1615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Яблоня сорт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Пинова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0EB2"/>
                        </a:solidFill>
                        <a:effectLst/>
                        <a:latin typeface="Minion Pro" pitchFamily="18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Суммарный прирост увеличился на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16,1%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 по сравнению с контролем и на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12,8%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 по сравнению с обработкой аммиачной селитрой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25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Груша сорт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Ранняя Сергеева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220EB2"/>
                        </a:solidFill>
                        <a:effectLst/>
                        <a:latin typeface="Minion Pro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Суммарная длина побегов увеличилась на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65,4%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9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Хурма сорт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Россиянка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Количество побегов по сравнению с контролем увеличилось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в 1,4 раза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, а их суммарный прирост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EB2"/>
                          </a:solidFill>
                          <a:effectLst/>
                          <a:latin typeface="Minion Pro" pitchFamily="18" charset="0"/>
                        </a:rPr>
                        <a:t>в 2,2 раза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418" name="Text Box 32"/>
          <p:cNvSpPr txBox="1">
            <a:spLocks noChangeArrowheads="1"/>
          </p:cNvSpPr>
          <p:nvPr/>
        </p:nvSpPr>
        <p:spPr bwMode="auto">
          <a:xfrm rot="-5400000">
            <a:off x="338890" y="2639319"/>
            <a:ext cx="9605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220EB2"/>
                </a:solidFill>
                <a:latin typeface="Minion Pro" pitchFamily="18" charset="0"/>
              </a:rPr>
              <a:t>Контроль</a:t>
            </a:r>
          </a:p>
        </p:txBody>
      </p:sp>
      <p:sp>
        <p:nvSpPr>
          <p:cNvPr id="102419" name="Text Box 34"/>
          <p:cNvSpPr txBox="1">
            <a:spLocks noChangeArrowheads="1"/>
          </p:cNvSpPr>
          <p:nvPr/>
        </p:nvSpPr>
        <p:spPr bwMode="auto">
          <a:xfrm rot="-5400000">
            <a:off x="-854869" y="4675982"/>
            <a:ext cx="24034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>
                <a:solidFill>
                  <a:srgbClr val="220EB2"/>
                </a:solidFill>
                <a:latin typeface="Minion Pro" pitchFamily="18" charset="0"/>
              </a:rPr>
              <a:t>Обработка Мивал-Агро,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>
                <a:solidFill>
                  <a:srgbClr val="220EB2"/>
                </a:solidFill>
                <a:latin typeface="Minion Pro" pitchFamily="18" charset="0"/>
              </a:rPr>
              <a:t>20 г/га</a:t>
            </a:r>
          </a:p>
        </p:txBody>
      </p:sp>
      <p:sp>
        <p:nvSpPr>
          <p:cNvPr id="421923" name="AutoShape 35"/>
          <p:cNvSpPr>
            <a:spLocks noChangeArrowheads="1"/>
          </p:cNvSpPr>
          <p:nvPr/>
        </p:nvSpPr>
        <p:spPr bwMode="auto">
          <a:xfrm rot="987601">
            <a:off x="2627313" y="3573463"/>
            <a:ext cx="936625" cy="287337"/>
          </a:xfrm>
          <a:prstGeom prst="leftArrow">
            <a:avLst>
              <a:gd name="adj1" fmla="val 50000"/>
              <a:gd name="adj2" fmla="val 81492"/>
            </a:avLst>
          </a:prstGeom>
          <a:solidFill>
            <a:srgbClr val="220EB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1924" name="AutoShape 36"/>
          <p:cNvSpPr>
            <a:spLocks noChangeArrowheads="1"/>
          </p:cNvSpPr>
          <p:nvPr/>
        </p:nvSpPr>
        <p:spPr bwMode="auto">
          <a:xfrm rot="-915307">
            <a:off x="2195513" y="4221163"/>
            <a:ext cx="1368425" cy="287337"/>
          </a:xfrm>
          <a:prstGeom prst="leftArrow">
            <a:avLst>
              <a:gd name="adj1" fmla="val 50000"/>
              <a:gd name="adj2" fmla="val 119061"/>
            </a:avLst>
          </a:prstGeom>
          <a:solidFill>
            <a:srgbClr val="220EB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2" name="Picture 24" descr="C:\Users\Рита\Desktop\Рисунок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1609725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3" name="Picture 25" descr="C:\Users\Рита\Desktop\Рисунок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162718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16113"/>
            <a:ext cx="281305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734318" y="443563"/>
            <a:ext cx="8208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Итоговые показатели изменения массы ягод и количества клещей на плантации черной смородины после применения регуляторов роста растений</a:t>
            </a:r>
          </a:p>
        </p:txBody>
      </p:sp>
      <p:sp>
        <p:nvSpPr>
          <p:cNvPr id="103428" name="Text Box 6"/>
          <p:cNvSpPr txBox="1">
            <a:spLocks noChangeArrowheads="1"/>
          </p:cNvSpPr>
          <p:nvPr/>
        </p:nvSpPr>
        <p:spPr bwMode="auto">
          <a:xfrm>
            <a:off x="323850" y="1125538"/>
            <a:ext cx="8640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800" b="0" i="1">
                <a:solidFill>
                  <a:srgbClr val="008000"/>
                </a:solidFill>
                <a:latin typeface="Minion Pro" pitchFamily="18" charset="0"/>
              </a:rPr>
              <a:t>Палий М.В., Богданова О.А.</a:t>
            </a:r>
            <a:r>
              <a:rPr lang="ru-RU" sz="1800" b="0">
                <a:solidFill>
                  <a:srgbClr val="008000"/>
                </a:solidFill>
                <a:latin typeface="Minion Pro" pitchFamily="18" charset="0"/>
              </a:rPr>
              <a:t> </a:t>
            </a:r>
          </a:p>
          <a:p>
            <a:pPr algn="ctr" eaLnBrk="1" hangingPunct="1"/>
            <a:r>
              <a:rPr lang="ru-RU" sz="1800" b="0">
                <a:solidFill>
                  <a:srgbClr val="008000"/>
                </a:solidFill>
                <a:latin typeface="Minion Pro" pitchFamily="18" charset="0"/>
              </a:rPr>
              <a:t>ВНИИ селекции плодовых культур, г.Орел, 2008-2009 гг.</a:t>
            </a:r>
          </a:p>
        </p:txBody>
      </p:sp>
      <p:graphicFrame>
        <p:nvGraphicFramePr>
          <p:cNvPr id="423022" name="Group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651122"/>
              </p:ext>
            </p:extLst>
          </p:nvPr>
        </p:nvGraphicFramePr>
        <p:xfrm>
          <a:off x="2916238" y="1917700"/>
          <a:ext cx="6096000" cy="3683604"/>
        </p:xfrm>
        <a:graphic>
          <a:graphicData uri="http://schemas.openxmlformats.org/drawingml/2006/table">
            <a:tbl>
              <a:tblPr/>
              <a:tblGrid>
                <a:gridCol w="935682"/>
                <a:gridCol w="1096318"/>
                <a:gridCol w="1016000"/>
                <a:gridCol w="1016000"/>
                <a:gridCol w="1016000"/>
                <a:gridCol w="1016000"/>
              </a:tblGrid>
              <a:tr h="81271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Вари-ант опыта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Число ягод на побег,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шт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Масса ягод,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г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Количество клещей, экз./лист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Приба-вка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 урожая ягод, ц/га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эрио-фииды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паути-нные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Minion Pro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48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Эталон + Мивал-Агро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194,0 </a:t>
                      </a:r>
                      <a:r>
                        <a:rPr kumimoji="0" 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+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 7,4</a:t>
                      </a:r>
                      <a:endParaRPr kumimoji="0" lang="ru-RU" sz="14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0,72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14,6</a:t>
                      </a: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+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 3,7</a:t>
                      </a:r>
                      <a:endParaRPr kumimoji="0" lang="ru-RU" sz="14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4,4</a:t>
                      </a:r>
                      <a:r>
                        <a:rPr kumimoji="0" 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+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 2,6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+ 2,3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2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Эталон + Альбит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35,9 </a:t>
                      </a: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+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 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0,83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23,5</a:t>
                      </a: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+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 5,8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1,2</a:t>
                      </a: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+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 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Minion Pro" pitchFamily="18" charset="0"/>
                        </a:rPr>
                        <a:t>- 2,5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Эталон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127,0 </a:t>
                      </a:r>
                      <a:r>
                        <a:rPr kumimoji="0" 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+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 6,3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0,69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37,9</a:t>
                      </a:r>
                      <a:r>
                        <a:rPr kumimoji="0" 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+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 4,9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5,5</a:t>
                      </a: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+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nion Pro" pitchFamily="18" charset="0"/>
                        </a:rPr>
                        <a:t> 1,8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</a:tbl>
          </a:graphicData>
        </a:graphic>
      </p:graphicFrame>
      <p:sp>
        <p:nvSpPr>
          <p:cNvPr id="103468" name="Text Box 109"/>
          <p:cNvSpPr txBox="1">
            <a:spLocks noChangeArrowheads="1"/>
          </p:cNvSpPr>
          <p:nvPr/>
        </p:nvSpPr>
        <p:spPr bwMode="auto">
          <a:xfrm>
            <a:off x="0" y="566102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u="sng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Выводы: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Ранневесеннее двукратное применение Мивал-Агро в баковой смеси пестицидов способствует увеличению количества завязавшихся ягод и снижению сезонного количества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эриофиид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в 2,5 раза.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07704" y="2280444"/>
            <a:ext cx="5976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СПАСИБО ЗА ВНИМАНИЕ !</a:t>
            </a:r>
          </a:p>
        </p:txBody>
      </p:sp>
      <p:sp>
        <p:nvSpPr>
          <p:cNvPr id="5" name="Text Box 66"/>
          <p:cNvSpPr txBox="1">
            <a:spLocks noChangeArrowheads="1"/>
          </p:cNvSpPr>
          <p:nvPr/>
        </p:nvSpPr>
        <p:spPr bwMode="auto">
          <a:xfrm>
            <a:off x="4103688" y="5667375"/>
            <a:ext cx="50403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Телефон для справок +7(495)232-05-05</a:t>
            </a:r>
          </a:p>
          <a:p>
            <a:pPr>
              <a:defRPr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e-mail: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  <a:hlinkClick r:id="rId3"/>
              </a:rPr>
              <a:t>mivalagro@agrosil.ru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</a:t>
            </a:r>
          </a:p>
          <a:p>
            <a:pPr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Подробная информация о компании</a:t>
            </a:r>
          </a:p>
          <a:p>
            <a:pPr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и ее продукции на сайте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www.agrosil.ru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nion Pro" pitchFamily="18" charset="0"/>
              </a:rPr>
              <a:t> 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9250" y="333375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КРЕМНИЯ В РАСТЕНИИ</a:t>
            </a:r>
          </a:p>
        </p:txBody>
      </p:sp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684213" y="5688603"/>
            <a:ext cx="7920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Кремний повышает уровень сопротивляемости растений к любым стрессам и не оказывает токсичного влияния на организм</a:t>
            </a:r>
          </a:p>
        </p:txBody>
      </p:sp>
      <p:pic>
        <p:nvPicPr>
          <p:cNvPr id="105475" name="Picture 3" descr="C:\Documents and Settings\Admin\Рабочий стол\СХЕМКА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56" y="656724"/>
            <a:ext cx="5076787" cy="503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507" y="400050"/>
            <a:ext cx="7991475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РОЛЬ КРЕМНИЯ В ПОВЫШЕНИИ УСТОЙЧИВОСТИ РАСТЕНИЙ К ЖАРЕ, ЗАСУХЕ И ЗАМОРОЗКАМ</a:t>
            </a:r>
          </a:p>
        </p:txBody>
      </p:sp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179388" y="1052513"/>
            <a:ext cx="8964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 dirty="0">
                <a:solidFill>
                  <a:srgbClr val="008000"/>
                </a:solidFill>
                <a:latin typeface="Minion Pro" pitchFamily="18" charset="0"/>
              </a:rPr>
              <a:t>1. В растительной  клетке кремний образует гидрофильные силикатно-</a:t>
            </a:r>
            <a:r>
              <a:rPr lang="ru-RU" sz="1800" dirty="0" err="1">
                <a:solidFill>
                  <a:srgbClr val="008000"/>
                </a:solidFill>
                <a:latin typeface="Minion Pro" pitchFamily="18" charset="0"/>
              </a:rPr>
              <a:t>галактозные</a:t>
            </a:r>
            <a:r>
              <a:rPr lang="ru-RU" sz="1800" dirty="0">
                <a:solidFill>
                  <a:srgbClr val="008000"/>
                </a:solidFill>
                <a:latin typeface="Minion Pro" pitchFamily="18" charset="0"/>
              </a:rPr>
              <a:t>  комплексы, связывающие свободную воду. 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3277491" cy="27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636" y="1988840"/>
            <a:ext cx="3111364" cy="27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844824"/>
            <a:ext cx="3096344" cy="270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391" name="Прямоугольник 20"/>
          <p:cNvSpPr>
            <a:spLocks noChangeArrowheads="1"/>
          </p:cNvSpPr>
          <p:nvPr/>
        </p:nvSpPr>
        <p:spPr bwMode="auto">
          <a:xfrm>
            <a:off x="250825" y="4868863"/>
            <a:ext cx="4075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ГИДРАТНАЯ (СВЯЗАННАЯ ВОДА):</a:t>
            </a:r>
          </a:p>
        </p:txBody>
      </p:sp>
      <p:sp>
        <p:nvSpPr>
          <p:cNvPr id="10248" name="Прямоугольник 21"/>
          <p:cNvSpPr>
            <a:spLocks noChangeArrowheads="1"/>
          </p:cNvSpPr>
          <p:nvPr/>
        </p:nvSpPr>
        <p:spPr bwMode="auto">
          <a:xfrm>
            <a:off x="0" y="5229225"/>
            <a:ext cx="9467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Не образует кристаллов льда при понижении температуры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В меньшей степени испаряется растениями в жаркую и засушливую погоду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G:\Безимени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324008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ыгнутая вниз стрелка 6"/>
          <p:cNvSpPr/>
          <p:nvPr/>
        </p:nvSpPr>
        <p:spPr bwMode="auto">
          <a:xfrm rot="2765852">
            <a:off x="3313907" y="1127919"/>
            <a:ext cx="838200" cy="547687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Штриховая стрелка вправо 9"/>
          <p:cNvSpPr/>
          <p:nvPr/>
        </p:nvSpPr>
        <p:spPr bwMode="auto">
          <a:xfrm rot="10800000">
            <a:off x="3419475" y="2420938"/>
            <a:ext cx="792163" cy="287337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Штриховая стрелка вправо 10"/>
          <p:cNvSpPr/>
          <p:nvPr/>
        </p:nvSpPr>
        <p:spPr bwMode="auto">
          <a:xfrm rot="10800000">
            <a:off x="3419475" y="2708275"/>
            <a:ext cx="792163" cy="288925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Штриховая стрелка вправо 11"/>
          <p:cNvSpPr/>
          <p:nvPr/>
        </p:nvSpPr>
        <p:spPr bwMode="auto">
          <a:xfrm rot="10800000">
            <a:off x="3419475" y="2997200"/>
            <a:ext cx="792163" cy="287338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18574919">
            <a:off x="3380914" y="1031842"/>
            <a:ext cx="93392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</a:t>
            </a:r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ТРЕСС</a:t>
            </a:r>
            <a:endParaRPr lang="ru-RU" sz="16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392" name="TextBox 15"/>
          <p:cNvSpPr txBox="1">
            <a:spLocks noChangeArrowheads="1"/>
          </p:cNvSpPr>
          <p:nvPr/>
        </p:nvSpPr>
        <p:spPr bwMode="auto">
          <a:xfrm>
            <a:off x="4356100" y="908050"/>
            <a:ext cx="460851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just" eaLnBrk="1" hangingPunct="1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Minion Pro" pitchFamily="18" charset="0"/>
              </a:rPr>
              <a:t> Устойчивость к экстремальным погодным условиям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Minion Pro" pitchFamily="18" charset="0"/>
              </a:rPr>
              <a:t> Снимает стресс после обработок пестицидами</a:t>
            </a:r>
          </a:p>
          <a:p>
            <a:pPr algn="just" eaLnBrk="1" hangingPunct="1">
              <a:buFont typeface="Wingdings" pitchFamily="2" charset="2"/>
              <a:buChar char="Ø"/>
            </a:pPr>
            <a:endParaRPr lang="ru-RU" dirty="0"/>
          </a:p>
          <a:p>
            <a:pPr eaLnBrk="1" hangingPunct="1"/>
            <a:endParaRPr lang="ru-RU" dirty="0"/>
          </a:p>
        </p:txBody>
      </p:sp>
      <p:sp>
        <p:nvSpPr>
          <p:cNvPr id="16393" name="Прямоугольник 16"/>
          <p:cNvSpPr>
            <a:spLocks noChangeArrowheads="1"/>
          </p:cNvSpPr>
          <p:nvPr/>
        </p:nvSpPr>
        <p:spPr bwMode="auto">
          <a:xfrm>
            <a:off x="4284663" y="2276475"/>
            <a:ext cx="46799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008000"/>
                </a:solidFill>
              </a:rPr>
              <a:t> </a:t>
            </a:r>
            <a:r>
              <a:rPr lang="ru-RU" sz="1600" dirty="0">
                <a:solidFill>
                  <a:srgbClr val="008000"/>
                </a:solidFill>
                <a:latin typeface="Minion Pro" pitchFamily="18" charset="0"/>
              </a:rPr>
              <a:t>Повышает эффективность применения минеральных удобрений и фунгицидов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008000"/>
                </a:solidFill>
                <a:latin typeface="Minion Pro" pitchFamily="18" charset="0"/>
              </a:rPr>
              <a:t> Активизирует ростовые процессы , корнеобразование и </a:t>
            </a:r>
            <a:r>
              <a:rPr lang="ru-RU" sz="1600" dirty="0" err="1">
                <a:solidFill>
                  <a:srgbClr val="008000"/>
                </a:solidFill>
                <a:latin typeface="Minion Pro" pitchFamily="18" charset="0"/>
              </a:rPr>
              <a:t>плодообразование</a:t>
            </a:r>
            <a:endParaRPr lang="ru-RU" sz="1600" dirty="0">
              <a:solidFill>
                <a:srgbClr val="008000"/>
              </a:solidFill>
              <a:latin typeface="Minion Pro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008000"/>
                </a:solidFill>
                <a:latin typeface="Minion Pro" pitchFamily="18" charset="0"/>
              </a:rPr>
              <a:t> Улучшает качество и повышает товарность продукции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008000"/>
                </a:solidFill>
                <a:latin typeface="Minion Pro" pitchFamily="18" charset="0"/>
              </a:rPr>
              <a:t> Снижает накопление нитратов и тяжелых металлов</a:t>
            </a:r>
          </a:p>
          <a:p>
            <a:pPr algn="just">
              <a:buFont typeface="Wingdings" pitchFamily="2" charset="2"/>
              <a:buChar char="Ø"/>
            </a:pPr>
            <a:endParaRPr lang="ru-RU" dirty="0">
              <a:latin typeface="Minion Pro" pitchFamily="18" charset="0"/>
            </a:endParaRPr>
          </a:p>
          <a:p>
            <a:endParaRPr lang="ru-RU" dirty="0"/>
          </a:p>
        </p:txBody>
      </p:sp>
      <p:sp>
        <p:nvSpPr>
          <p:cNvPr id="23" name="Стрелка вверх 22"/>
          <p:cNvSpPr/>
          <p:nvPr/>
        </p:nvSpPr>
        <p:spPr bwMode="auto">
          <a:xfrm rot="2183037">
            <a:off x="1898650" y="4556125"/>
            <a:ext cx="234950" cy="287338"/>
          </a:xfrm>
          <a:prstGeom prst="up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95" name="Прямоугольник 23"/>
          <p:cNvSpPr>
            <a:spLocks noChangeArrowheads="1"/>
          </p:cNvSpPr>
          <p:nvPr/>
        </p:nvSpPr>
        <p:spPr bwMode="auto">
          <a:xfrm>
            <a:off x="1258888" y="4941888"/>
            <a:ext cx="59055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220EB2"/>
                </a:solidFill>
                <a:latin typeface="Minion Pro" pitchFamily="18" charset="0"/>
              </a:rPr>
              <a:t> Повышает всхожесть и энергию прорастания семян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220EB2"/>
                </a:solidFill>
                <a:latin typeface="Minion Pro" pitchFamily="18" charset="0"/>
              </a:rPr>
              <a:t> Повышает усвоение элементов питания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220EB2"/>
                </a:solidFill>
                <a:latin typeface="Minion Pro" pitchFamily="18" charset="0"/>
              </a:rPr>
              <a:t> Формирование мощной </a:t>
            </a:r>
            <a:r>
              <a:rPr lang="ru-RU" sz="1600" dirty="0" smtClean="0">
                <a:solidFill>
                  <a:srgbClr val="220EB2"/>
                </a:solidFill>
                <a:latin typeface="Minion Pro" pitchFamily="18" charset="0"/>
              </a:rPr>
              <a:t>корневой системы</a:t>
            </a:r>
            <a:endParaRPr lang="ru-RU" sz="1600" dirty="0">
              <a:solidFill>
                <a:srgbClr val="220EB2"/>
              </a:solidFill>
              <a:latin typeface="Minion Pro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220EB2"/>
                </a:solidFill>
                <a:latin typeface="Minion Pro" pitchFamily="18" charset="0"/>
              </a:rPr>
              <a:t> Укрепляет защитные функции растений</a:t>
            </a:r>
          </a:p>
          <a:p>
            <a:pPr algn="just"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27" name="Овал 26"/>
          <p:cNvSpPr/>
          <p:nvPr/>
        </p:nvSpPr>
        <p:spPr bwMode="auto">
          <a:xfrm>
            <a:off x="179512" y="1988840"/>
            <a:ext cx="1152128" cy="648072"/>
          </a:xfrm>
          <a:prstGeom prst="ellipse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6399" name="TextBox 27"/>
          <p:cNvSpPr txBox="1">
            <a:spLocks noChangeArrowheads="1"/>
          </p:cNvSpPr>
          <p:nvPr/>
        </p:nvSpPr>
        <p:spPr bwMode="auto">
          <a:xfrm>
            <a:off x="0" y="2060575"/>
            <a:ext cx="151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>
                <a:solidFill>
                  <a:srgbClr val="008000"/>
                </a:solidFill>
              </a:rPr>
              <a:t>Обработка растений</a:t>
            </a:r>
          </a:p>
        </p:txBody>
      </p:sp>
      <p:sp>
        <p:nvSpPr>
          <p:cNvPr id="29" name="Овал 28"/>
          <p:cNvSpPr/>
          <p:nvPr/>
        </p:nvSpPr>
        <p:spPr bwMode="auto">
          <a:xfrm>
            <a:off x="179512" y="3933056"/>
            <a:ext cx="1152128" cy="648072"/>
          </a:xfrm>
          <a:prstGeom prst="ellipse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6403" name="TextBox 29"/>
          <p:cNvSpPr txBox="1">
            <a:spLocks noChangeArrowheads="1"/>
          </p:cNvSpPr>
          <p:nvPr/>
        </p:nvSpPr>
        <p:spPr bwMode="auto">
          <a:xfrm>
            <a:off x="0" y="4005263"/>
            <a:ext cx="15128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>
                <a:solidFill>
                  <a:srgbClr val="008000"/>
                </a:solidFill>
              </a:rPr>
              <a:t>Обработка семян</a:t>
            </a:r>
          </a:p>
        </p:txBody>
      </p:sp>
      <p:sp>
        <p:nvSpPr>
          <p:cNvPr id="31" name="Стрелка вверх 30"/>
          <p:cNvSpPr/>
          <p:nvPr/>
        </p:nvSpPr>
        <p:spPr bwMode="auto">
          <a:xfrm rot="2183037">
            <a:off x="1682750" y="4551363"/>
            <a:ext cx="234950" cy="287337"/>
          </a:xfrm>
          <a:prstGeom prst="up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9975" y="427037"/>
            <a:ext cx="47529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" pitchFamily="18" charset="0"/>
              </a:rPr>
              <a:t>: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G:\Работа\НОВОЕ\Растение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843"/>
            <a:ext cx="2160463" cy="324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2147888" y="1150938"/>
            <a:ext cx="4919662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220EB2"/>
                </a:solidFill>
              </a:rPr>
              <a:t> </a:t>
            </a:r>
            <a:r>
              <a:rPr lang="ru-RU" sz="2000" dirty="0">
                <a:solidFill>
                  <a:srgbClr val="220EB2"/>
                </a:solidFill>
                <a:latin typeface="Minion Pro" pitchFamily="18" charset="0"/>
              </a:rPr>
              <a:t>Обработка вегетирующих растений</a:t>
            </a:r>
          </a:p>
          <a:p>
            <a:r>
              <a:rPr lang="ru-RU" sz="1600" i="1" dirty="0">
                <a:latin typeface="Minion Pro" pitchFamily="18" charset="0"/>
              </a:rPr>
              <a:t>     </a:t>
            </a:r>
          </a:p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  А)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Мивал-Агро</a:t>
            </a:r>
            <a:endParaRPr lang="ru-RU" sz="1600" i="1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  Б) Комплект </a:t>
            </a:r>
          </a:p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         Мивал-Агро +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Лигногумат</a:t>
            </a:r>
            <a:endParaRPr lang="ru-RU" sz="1600" i="1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 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В) Комплект </a:t>
            </a:r>
          </a:p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        Мивал-Агро +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Лигногумат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+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Зеленит</a:t>
            </a:r>
          </a:p>
          <a:p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  Г)Комплект </a:t>
            </a:r>
          </a:p>
          <a:p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         Мивал-Агро + Микроэлементы</a:t>
            </a:r>
          </a:p>
          <a:p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  Д)Комплект</a:t>
            </a:r>
          </a:p>
          <a:p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          Мивал-Агро + </a:t>
            </a:r>
            <a:r>
              <a:rPr lang="ru-RU" sz="1600" i="1" dirty="0" err="1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Лигногумат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+ Микроэлементы</a:t>
            </a:r>
            <a:endParaRPr lang="ru-RU" sz="1600" i="1" dirty="0">
              <a:solidFill>
                <a:schemeClr val="accent3">
                  <a:lumMod val="50000"/>
                </a:schemeClr>
              </a:solidFill>
              <a:latin typeface="Minion Pro" pitchFamily="18" charset="0"/>
            </a:endParaRPr>
          </a:p>
          <a:p>
            <a:endParaRPr lang="ru-RU" sz="1600" i="1" dirty="0"/>
          </a:p>
          <a:p>
            <a:pPr>
              <a:buFont typeface="Wingdings" pitchFamily="2" charset="2"/>
              <a:buChar char="§"/>
            </a:pPr>
            <a:endParaRPr lang="ru-RU" sz="2000" dirty="0"/>
          </a:p>
          <a:p>
            <a:pPr>
              <a:buFont typeface="Wingdings" pitchFamily="2" charset="2"/>
              <a:buChar char="§"/>
            </a:pPr>
            <a:endParaRPr lang="ru-RU" sz="2000" dirty="0"/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00" y="4205795"/>
            <a:ext cx="1727771" cy="131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510" name="Picture 9" descr="G:\Работа\НОВОЕ\Картофель для способа обра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8424" y="1124843"/>
            <a:ext cx="213882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463" name="Picture 10" descr="G:\Работа\НОВОЕ\семенной картофе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3758" y="4069580"/>
            <a:ext cx="1728788" cy="136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5607" name="Прямоугольник 10"/>
          <p:cNvSpPr>
            <a:spLocks noChangeArrowheads="1"/>
          </p:cNvSpPr>
          <p:nvPr/>
        </p:nvSpPr>
        <p:spPr bwMode="auto">
          <a:xfrm>
            <a:off x="2339975" y="4508500"/>
            <a:ext cx="4438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220EB2"/>
                </a:solidFill>
                <a:latin typeface="Minion Pro" pitchFamily="18" charset="0"/>
              </a:rPr>
              <a:t>Обработка посевного (посадочного) материала</a:t>
            </a:r>
          </a:p>
        </p:txBody>
      </p:sp>
      <p:sp>
        <p:nvSpPr>
          <p:cNvPr id="25608" name="Text Box 3"/>
          <p:cNvSpPr txBox="1">
            <a:spLocks noChangeArrowheads="1"/>
          </p:cNvSpPr>
          <p:nvPr/>
        </p:nvSpPr>
        <p:spPr bwMode="auto">
          <a:xfrm>
            <a:off x="1079500" y="415925"/>
            <a:ext cx="7056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algn="ctr" eaLnBrk="1" hangingPunct="1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Способы применения Мивал-Агро 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755576" y="404664"/>
            <a:ext cx="68643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Применение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Мивал-Агро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 на зерновых культурах</a:t>
            </a:r>
          </a:p>
        </p:txBody>
      </p:sp>
      <p:sp>
        <p:nvSpPr>
          <p:cNvPr id="33795" name="Text Box 20"/>
          <p:cNvSpPr txBox="1">
            <a:spLocks noChangeArrowheads="1"/>
          </p:cNvSpPr>
          <p:nvPr/>
        </p:nvSpPr>
        <p:spPr bwMode="auto">
          <a:xfrm>
            <a:off x="827088" y="908050"/>
            <a:ext cx="7489825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ru-RU" sz="1800" dirty="0">
                <a:latin typeface="Minion Pro" pitchFamily="18" charset="0"/>
              </a:rPr>
              <a:t>  способствует росту урожайности в среднем на 10-18%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sz="1800" dirty="0">
                <a:latin typeface="Minion Pro" pitchFamily="18" charset="0"/>
              </a:rPr>
              <a:t>  повышает содержание клейковины, улучшает ее качество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16013" y="4581525"/>
            <a:ext cx="7200900" cy="1512888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2000" kern="0" dirty="0">
                <a:solidFill>
                  <a:srgbClr val="008000"/>
                </a:solidFill>
                <a:latin typeface="Minion Pro" pitchFamily="18" charset="0"/>
              </a:rPr>
              <a:t>Предпосевная обработка семян</a:t>
            </a:r>
            <a:endParaRPr lang="ru-RU" sz="2000" kern="0" dirty="0">
              <a:latin typeface="Minion Pro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ru-RU" sz="1700" kern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повышает энергию прорастания и всхожесть семян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ru-RU" sz="1700" kern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способствует быстрому формированию мощной корневой системы и плотного узла кущения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ru-RU" sz="1700" kern="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улучшает перезимовку озимых.</a:t>
            </a:r>
          </a:p>
        </p:txBody>
      </p:sp>
      <p:sp>
        <p:nvSpPr>
          <p:cNvPr id="6" name="Text Box 43"/>
          <p:cNvSpPr txBox="1">
            <a:spLocks noChangeArrowheads="1"/>
          </p:cNvSpPr>
          <p:nvPr/>
        </p:nvSpPr>
        <p:spPr bwMode="auto">
          <a:xfrm>
            <a:off x="3563938" y="1989138"/>
            <a:ext cx="5761037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sz="2000" dirty="0">
                <a:solidFill>
                  <a:srgbClr val="008000"/>
                </a:solidFill>
                <a:latin typeface="Minion Pro" pitchFamily="18" charset="0"/>
              </a:rPr>
              <a:t>Обработка растений</a:t>
            </a:r>
          </a:p>
          <a:p>
            <a:pPr marL="342900" indent="-342900">
              <a:buFontTx/>
              <a:buBlip>
                <a:blip r:embed="rId4"/>
              </a:buBlip>
              <a:defRPr/>
            </a:pPr>
            <a:r>
              <a:rPr lang="ru-RU" sz="17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активизирует процессы жизнедеятельности растений</a:t>
            </a:r>
          </a:p>
          <a:p>
            <a:pPr marL="342900" indent="-342900">
              <a:buFontTx/>
              <a:buBlip>
                <a:blip r:embed="rId4"/>
              </a:buBlip>
              <a:defRPr/>
            </a:pPr>
            <a:r>
              <a:rPr lang="ru-RU" sz="17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стимулирует фотосинтез и рост листовой пластинки</a:t>
            </a:r>
          </a:p>
          <a:p>
            <a:pPr marL="342900" indent="-342900">
              <a:buFontTx/>
              <a:buBlip>
                <a:blip r:embed="rId4"/>
              </a:buBlip>
              <a:defRPr/>
            </a:pPr>
            <a:r>
              <a:rPr lang="ru-RU" sz="17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увеличивает число продуктивных стеблей, </a:t>
            </a:r>
            <a:r>
              <a:rPr lang="ru-RU" sz="1700" dirty="0" err="1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озерненность</a:t>
            </a:r>
            <a:r>
              <a:rPr lang="ru-RU" sz="17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 колоса, массу 1000 зерен</a:t>
            </a:r>
          </a:p>
          <a:p>
            <a:pPr marL="342900" indent="-342900">
              <a:buFontTx/>
              <a:buBlip>
                <a:blip r:embed="rId4"/>
              </a:buBlip>
              <a:defRPr/>
            </a:pPr>
            <a:r>
              <a:rPr lang="ru-RU" sz="1700" dirty="0">
                <a:solidFill>
                  <a:schemeClr val="accent3">
                    <a:lumMod val="50000"/>
                  </a:schemeClr>
                </a:solidFill>
                <a:latin typeface="Minion Pro" pitchFamily="18" charset="0"/>
              </a:rPr>
              <a:t>укрепляет стебли</a:t>
            </a:r>
          </a:p>
          <a:p>
            <a:pPr marL="342900" indent="-342900">
              <a:defRPr/>
            </a:pP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  <a:latin typeface="Minion Pro" pitchFamily="18" charset="0"/>
            </a:endParaRPr>
          </a:p>
        </p:txBody>
      </p:sp>
      <p:pic>
        <p:nvPicPr>
          <p:cNvPr id="19" name="Picture 3" descr="C:\Users\Рита\Desktop\1253545906_walllll-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916832"/>
            <a:ext cx="3042338" cy="243387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презентация петриченко без экономики другой дизайн333">
  <a:themeElements>
    <a:clrScheme name="презентация петриченко без экономики другой дизайн333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itchFamily="34" charset="0"/>
          </a:defRPr>
        </a:defPPr>
      </a:lstStyle>
    </a:lnDef>
  </a:objectDefaults>
  <a:extraClrSchemeLst>
    <a:extraClrScheme>
      <a:clrScheme name="презентация петриченко без экономики другой дизайн333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етриченко без экономики другой дизайн333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етриченко без экономики другой дизайн333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етриченко без экономики другой дизайн333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етриченко без экономики другой дизайн333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етриченко без экономики другой дизайн333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етриченко без экономики другой дизайн333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 петриченко без экономики другой дизайн333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9532</TotalTime>
  <Words>2325</Words>
  <Application>Microsoft Office PowerPoint</Application>
  <PresentationFormat>Экран (4:3)</PresentationFormat>
  <Paragraphs>518</Paragraphs>
  <Slides>46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8" baseType="lpstr">
      <vt:lpstr>Arial Unicode MS</vt:lpstr>
      <vt:lpstr>Arial</vt:lpstr>
      <vt:lpstr>Arno Pro</vt:lpstr>
      <vt:lpstr>Berlin Sans FB Demi</vt:lpstr>
      <vt:lpstr>Calibri</vt:lpstr>
      <vt:lpstr>Minion Pro</vt:lpstr>
      <vt:lpstr>Times New Roman</vt:lpstr>
      <vt:lpstr>Verdana</vt:lpstr>
      <vt:lpstr>Wingdings</vt:lpstr>
      <vt:lpstr>3_презентация петриченко без экономики другой дизайн333</vt:lpstr>
      <vt:lpstr>Диаграмма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Применение «Мивал-Агро» на ячмене в  ООО «Воловская техника» Тульская обл.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Производственный опыт  СХПК «Родина» Тамбовская область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Применение Мивал-Агро на кормовых  культурах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Flagman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Возрождение лучших традиций  отечественной науки</dc:title>
  <dc:creator>Admin</dc:creator>
  <cp:lastModifiedBy>1</cp:lastModifiedBy>
  <cp:revision>960</cp:revision>
  <cp:lastPrinted>2016-07-14T06:49:50Z</cp:lastPrinted>
  <dcterms:created xsi:type="dcterms:W3CDTF">2006-02-26T14:07:11Z</dcterms:created>
  <dcterms:modified xsi:type="dcterms:W3CDTF">2016-08-15T11:48:07Z</dcterms:modified>
</cp:coreProperties>
</file>